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71" r:id="rId3"/>
    <p:sldId id="296" r:id="rId4"/>
    <p:sldId id="301" r:id="rId5"/>
    <p:sldId id="299" r:id="rId6"/>
    <p:sldId id="297" r:id="rId7"/>
    <p:sldId id="298" r:id="rId8"/>
    <p:sldId id="300" r:id="rId9"/>
    <p:sldId id="302" r:id="rId10"/>
    <p:sldId id="303" r:id="rId11"/>
    <p:sldId id="304" r:id="rId12"/>
    <p:sldId id="305" r:id="rId13"/>
    <p:sldId id="258" r:id="rId14"/>
    <p:sldId id="290" r:id="rId15"/>
    <p:sldId id="259" r:id="rId16"/>
    <p:sldId id="269" r:id="rId17"/>
    <p:sldId id="289" r:id="rId18"/>
    <p:sldId id="292" r:id="rId19"/>
    <p:sldId id="288" r:id="rId20"/>
    <p:sldId id="293" r:id="rId21"/>
    <p:sldId id="256" r:id="rId22"/>
    <p:sldId id="294" r:id="rId23"/>
    <p:sldId id="26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l" initials="A" lastIdx="1" clrIdx="0">
    <p:extLst>
      <p:ext uri="{19B8F6BF-5375-455C-9EA6-DF929625EA0E}">
        <p15:presenceInfo xmlns:p15="http://schemas.microsoft.com/office/powerpoint/2012/main" userId="Ab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AB2"/>
    <a:srgbClr val="07C6CE"/>
    <a:srgbClr val="DF629A"/>
    <a:srgbClr val="5FA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1727" autoAdjust="0"/>
  </p:normalViewPr>
  <p:slideViewPr>
    <p:cSldViewPr snapToGrid="0">
      <p:cViewPr varScale="1">
        <p:scale>
          <a:sx n="68" d="100"/>
          <a:sy n="68" d="100"/>
        </p:scale>
        <p:origin x="7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42109-F215-4D29-9441-9C9B88FF5A5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2EA9A-F10C-4FF6-883A-C7CF2B47114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45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4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1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97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8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43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7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74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92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0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3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58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43AFC-4889-4518-9620-A71D42035D26}" type="datetimeFigureOut">
              <a:rPr lang="zh-CN" altLang="en-US" smtClean="0"/>
              <a:pPr/>
              <a:t>2016/10/29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42F38-B6EB-460E-BC7B-470686DE6CF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6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hyperlink" Target="view-source:http://202.38.194.72:8080/xzxx" TargetMode="External"/><Relationship Id="rId18" Type="http://schemas.openxmlformats.org/officeDocument/2006/relationships/hyperlink" Target="view-source:http://www.scut.edu.cn/webpage/group.htm" TargetMode="External"/><Relationship Id="rId26" Type="http://schemas.openxmlformats.org/officeDocument/2006/relationships/hyperlink" Target="view-source:http://www.scut.edu.cn/webpage/leaders.htm" TargetMode="External"/><Relationship Id="rId39" Type="http://schemas.openxmlformats.org/officeDocument/2006/relationships/hyperlink" Target="view-source:http://www.scut.edu.cn/socialsci/" TargetMode="External"/><Relationship Id="rId21" Type="http://schemas.openxmlformats.org/officeDocument/2006/relationships/hyperlink" Target="view-source:http://www.lib.scut.edu.cn/" TargetMode="External"/><Relationship Id="rId34" Type="http://schemas.openxmlformats.org/officeDocument/2006/relationships/hyperlink" Target="view-source:http://www.scut.edu.cn/course/" TargetMode="External"/><Relationship Id="rId42" Type="http://schemas.openxmlformats.org/officeDocument/2006/relationships/hyperlink" Target="view-source:http://www.scutde.net/zs/" TargetMode="External"/><Relationship Id="rId47" Type="http://schemas.openxmlformats.org/officeDocument/2006/relationships/hyperlink" Target="view-source:http://xinhai.100steps.net/" TargetMode="External"/><Relationship Id="rId50" Type="http://schemas.openxmlformats.org/officeDocument/2006/relationships/hyperlink" Target="view-source:http://www2.scut.edu.cn/io/_t74/main.htm" TargetMode="External"/><Relationship Id="rId55" Type="http://schemas.openxmlformats.org/officeDocument/2006/relationships/hyperlink" Target="view-source:http://www2.scut.edu.cn/ogp/" TargetMode="External"/><Relationship Id="rId63" Type="http://schemas.openxmlformats.org/officeDocument/2006/relationships/hyperlink" Target="view-source:http://www.scut.edu.cn/publishHtml/JiaoXueKeYan.html" TargetMode="External"/><Relationship Id="rId68" Type="http://schemas.openxmlformats.org/officeDocument/2006/relationships/hyperlink" Target="view-source:http://www.scut.edu.cn/webpage/hotNews.htm" TargetMode="External"/><Relationship Id="rId76" Type="http://schemas.openxmlformats.org/officeDocument/2006/relationships/hyperlink" Target="view-source:http://votetest.100steps.net/Vote/spiritualvote" TargetMode="External"/><Relationship Id="rId84" Type="http://schemas.openxmlformats.org/officeDocument/2006/relationships/hyperlink" Target="view-source:http://www.alumni-scut.org/" TargetMode="External"/><Relationship Id="rId89" Type="http://schemas.openxmlformats.org/officeDocument/2006/relationships/hyperlink" Target="view-source:http://www.scut.edu.cn/newimages/a6.jpg" TargetMode="External"/><Relationship Id="rId7" Type="http://schemas.openxmlformats.org/officeDocument/2006/relationships/hyperlink" Target="view-source:http://www.scut.edu.cn/index.html" TargetMode="External"/><Relationship Id="rId71" Type="http://schemas.openxmlformats.org/officeDocument/2006/relationships/hyperlink" Target="view-source:http://www.scut.edu.cn/publishHtml/XueShu.html" TargetMode="External"/><Relationship Id="rId92" Type="http://schemas.openxmlformats.org/officeDocument/2006/relationships/hyperlink" Target="view-source:http://www.miibeian.gov.cn/" TargetMode="External"/><Relationship Id="rId2" Type="http://schemas.openxmlformats.org/officeDocument/2006/relationships/hyperlink" Target="view-source:http://www.scut.edu.cn/newcss/main.css" TargetMode="External"/><Relationship Id="rId16" Type="http://schemas.openxmlformats.org/officeDocument/2006/relationships/hyperlink" Target="view-source:http://www.scut.edu.cn/webpage/about.htm" TargetMode="External"/><Relationship Id="rId29" Type="http://schemas.openxmlformats.org/officeDocument/2006/relationships/hyperlink" Target="view-source:http://www.scut.edu.cn/xsg" TargetMode="External"/><Relationship Id="rId11" Type="http://schemas.openxmlformats.org/officeDocument/2006/relationships/hyperlink" Target="view-source:http://web.scut.edu.cn/service/" TargetMode="External"/><Relationship Id="rId24" Type="http://schemas.openxmlformats.org/officeDocument/2006/relationships/hyperlink" Target="view-source:http://www.scut.edu.cn/webpage/history.htm" TargetMode="External"/><Relationship Id="rId32" Type="http://schemas.openxmlformats.org/officeDocument/2006/relationships/hyperlink" Target="view-source:http://www.scut.edu.cn/sie/" TargetMode="External"/><Relationship Id="rId37" Type="http://schemas.openxmlformats.org/officeDocument/2006/relationships/hyperlink" Target="view-source:http://www.scut.edu.cn/webpage/magazine.htm" TargetMode="External"/><Relationship Id="rId40" Type="http://schemas.openxmlformats.org/officeDocument/2006/relationships/hyperlink" Target="view-source:http://www.nspscut.com.cn/" TargetMode="External"/><Relationship Id="rId45" Type="http://schemas.openxmlformats.org/officeDocument/2006/relationships/hyperlink" Target="view-source:http://www2.scut.edu.cn/s/78/t/151/p/1/c/4329/list.htm" TargetMode="External"/><Relationship Id="rId53" Type="http://schemas.openxmlformats.org/officeDocument/2006/relationships/hyperlink" Target="view-source:http://www2.scut.edu.cn/io/_t63/main.htm" TargetMode="External"/><Relationship Id="rId58" Type="http://schemas.openxmlformats.org/officeDocument/2006/relationships/hyperlink" Target="view-source:http://www.scut.edu.cn/%7bcoverage%7d" TargetMode="External"/><Relationship Id="rId66" Type="http://schemas.openxmlformats.org/officeDocument/2006/relationships/hyperlink" Target="view-source:http://news.scut.edu.cn/s/22/t/3/p/61/list.htm" TargetMode="External"/><Relationship Id="rId74" Type="http://schemas.openxmlformats.org/officeDocument/2006/relationships/hyperlink" Target="view-source:http://news.scut.edu.cn/s/22/t/3/p/68/c/44/list.htm" TargetMode="External"/><Relationship Id="rId79" Type="http://schemas.openxmlformats.org/officeDocument/2006/relationships/hyperlink" Target="view-source:http://www.scut.edu.cn/webpage/service.htm" TargetMode="External"/><Relationship Id="rId87" Type="http://schemas.openxmlformats.org/officeDocument/2006/relationships/hyperlink" Target="view-source:http://www.scut.edu.cn/newimages/a5.jpg" TargetMode="External"/><Relationship Id="rId5" Type="http://schemas.openxmlformats.org/officeDocument/2006/relationships/hyperlink" Target="view-source:http://www.scut.edu.cn/tools/js/SpryData-min.js" TargetMode="External"/><Relationship Id="rId61" Type="http://schemas.openxmlformats.org/officeDocument/2006/relationships/hyperlink" Target="view-source:http://news.scut.edu.cn/s/22/t/11/main.htm" TargetMode="External"/><Relationship Id="rId82" Type="http://schemas.openxmlformats.org/officeDocument/2006/relationships/hyperlink" Target="view-source:http://www.scut.edu.cn/newimages/a3.jpg" TargetMode="External"/><Relationship Id="rId90" Type="http://schemas.openxmlformats.org/officeDocument/2006/relationships/hyperlink" Target="view-source:http://www.gcu.edu.cn/" TargetMode="External"/><Relationship Id="rId95" Type="http://schemas.openxmlformats.org/officeDocument/2006/relationships/hyperlink" Target="view-source:http://mapp.scut.edu.cn/" TargetMode="External"/><Relationship Id="rId19" Type="http://schemas.openxmlformats.org/officeDocument/2006/relationships/hyperlink" Target="view-source:http://www.scut.edu.cn/webpage/yj.htm" TargetMode="External"/><Relationship Id="rId14" Type="http://schemas.openxmlformats.org/officeDocument/2006/relationships/hyperlink" Target="view-source:http://en.scut.edu.cn/" TargetMode="External"/><Relationship Id="rId22" Type="http://schemas.openxmlformats.org/officeDocument/2006/relationships/hyperlink" Target="view-source:http://www.scut.edu.cn/webpage/st.htm" TargetMode="External"/><Relationship Id="rId27" Type="http://schemas.openxmlformats.org/officeDocument/2006/relationships/hyperlink" Target="view-source:http://www.scut.edu.cn/webpage/view.htm" TargetMode="External"/><Relationship Id="rId30" Type="http://schemas.openxmlformats.org/officeDocument/2006/relationships/hyperlink" Target="view-source:http://www.scut.edu.cn/academic/" TargetMode="External"/><Relationship Id="rId35" Type="http://schemas.openxmlformats.org/officeDocument/2006/relationships/hyperlink" Target="view-source:http://www.scut.edu.cn/e-online/" TargetMode="External"/><Relationship Id="rId43" Type="http://schemas.openxmlformats.org/officeDocument/2006/relationships/hyperlink" Target="view-source:http://www.scut.edu.cn/bys/" TargetMode="External"/><Relationship Id="rId48" Type="http://schemas.openxmlformats.org/officeDocument/2006/relationships/hyperlink" Target="view-source:http://www.scut.edu.cn/security/" TargetMode="External"/><Relationship Id="rId56" Type="http://schemas.openxmlformats.org/officeDocument/2006/relationships/hyperlink" Target="view-source:http://www2.scut.edu.cn/io/_t92/main.htm" TargetMode="External"/><Relationship Id="rId64" Type="http://schemas.openxmlformats.org/officeDocument/2006/relationships/hyperlink" Target="view-source:http://news.scut.edu.cn/s/22/t/7/p/69/c/8/list.htm" TargetMode="External"/><Relationship Id="rId69" Type="http://schemas.openxmlformats.org/officeDocument/2006/relationships/hyperlink" Target="view-source:http://www.scut.edu.cn/%7blink%7d" TargetMode="External"/><Relationship Id="rId77" Type="http://schemas.openxmlformats.org/officeDocument/2006/relationships/hyperlink" Target="view-source:http://www2.scut.edu.cn/xxgk/" TargetMode="External"/><Relationship Id="rId8" Type="http://schemas.openxmlformats.org/officeDocument/2006/relationships/hyperlink" Target="view-source:http://www.scut.edu.cn/newimages/logo.jpg" TargetMode="External"/><Relationship Id="rId51" Type="http://schemas.openxmlformats.org/officeDocument/2006/relationships/hyperlink" Target="view-source:http://www2.scut.edu.cn/io/_t93/main.htm" TargetMode="External"/><Relationship Id="rId72" Type="http://schemas.openxmlformats.org/officeDocument/2006/relationships/hyperlink" Target="view-source:http://www.scut.edu.cn/newimages/linkimg_03.jpg" TargetMode="External"/><Relationship Id="rId80" Type="http://schemas.openxmlformats.org/officeDocument/2006/relationships/hyperlink" Target="view-source:http://www.scut.edu.cn/newimages/a2.jpg" TargetMode="External"/><Relationship Id="rId85" Type="http://schemas.openxmlformats.org/officeDocument/2006/relationships/hyperlink" Target="view-source:http://www.scutef.org/" TargetMode="External"/><Relationship Id="rId93" Type="http://schemas.openxmlformats.org/officeDocument/2006/relationships/hyperlink" Target="view-source:http://web.scut.edu.cn/s/39/t/13/p/1/c/562/list.htm" TargetMode="External"/><Relationship Id="rId3" Type="http://schemas.openxmlformats.org/officeDocument/2006/relationships/hyperlink" Target="view-source:http://www.scut.edu.cn/js/chrome.js" TargetMode="External"/><Relationship Id="rId12" Type="http://schemas.openxmlformats.org/officeDocument/2006/relationships/hyperlink" Target="view-source:http://www2.scut.edu.cn/scutnxq/" TargetMode="External"/><Relationship Id="rId17" Type="http://schemas.openxmlformats.org/officeDocument/2006/relationships/hyperlink" Target="view-source:http://www.scut.edu.cn/webpage/jg.htm" TargetMode="External"/><Relationship Id="rId25" Type="http://schemas.openxmlformats.org/officeDocument/2006/relationships/hyperlink" Target="view-source:http://www.scut.edu.cn/webpage/logo.htm" TargetMode="External"/><Relationship Id="rId33" Type="http://schemas.openxmlformats.org/officeDocument/2006/relationships/hyperlink" Target="view-source:http://www.scutde.net/" TargetMode="External"/><Relationship Id="rId38" Type="http://schemas.openxmlformats.org/officeDocument/2006/relationships/hyperlink" Target="view-source:http://www2.scut.edu.cn/science/" TargetMode="External"/><Relationship Id="rId46" Type="http://schemas.openxmlformats.org/officeDocument/2006/relationships/hyperlink" Target="view-source:http://bbs.scut.edu.cn/" TargetMode="External"/><Relationship Id="rId59" Type="http://schemas.openxmlformats.org/officeDocument/2006/relationships/hyperlink" Target="view-source:http://www.scut.edu.cn/newimages/gs.gif" TargetMode="External"/><Relationship Id="rId67" Type="http://schemas.openxmlformats.org/officeDocument/2006/relationships/hyperlink" Target="view-source:http://news.scut.edu.cn/s/22/t/13/main.htm" TargetMode="External"/><Relationship Id="rId20" Type="http://schemas.openxmlformats.org/officeDocument/2006/relationships/hyperlink" Target="view-source:http://www.scut.edu.cn/" TargetMode="External"/><Relationship Id="rId41" Type="http://schemas.openxmlformats.org/officeDocument/2006/relationships/hyperlink" Target="view-source:http://www.scut.edu.cn/admission/" TargetMode="External"/><Relationship Id="rId54" Type="http://schemas.openxmlformats.org/officeDocument/2006/relationships/hyperlink" Target="view-source:http://www2.scut.edu.cn/io/_t67/main.htm" TargetMode="External"/><Relationship Id="rId62" Type="http://schemas.openxmlformats.org/officeDocument/2006/relationships/hyperlink" Target="view-source:http://www.scut.edu.cn/webpage/notice.htm" TargetMode="External"/><Relationship Id="rId70" Type="http://schemas.openxmlformats.org/officeDocument/2006/relationships/hyperlink" Target="view-source:http://www.scut.edu.cn/webpage/yg.htm" TargetMode="External"/><Relationship Id="rId75" Type="http://schemas.openxmlformats.org/officeDocument/2006/relationships/hyperlink" Target="view-source:http://news.scut.edu.cn/s/22/t/3/p/68/c/68/list.htm" TargetMode="External"/><Relationship Id="rId83" Type="http://schemas.openxmlformats.org/officeDocument/2006/relationships/hyperlink" Target="view-source:http://www.scut.edu.cn/newimages/a4.jpg" TargetMode="External"/><Relationship Id="rId88" Type="http://schemas.openxmlformats.org/officeDocument/2006/relationships/hyperlink" Target="view-source:http://202.38.194.47/" TargetMode="External"/><Relationship Id="rId91" Type="http://schemas.openxmlformats.org/officeDocument/2006/relationships/hyperlink" Target="view-source:http://www.scut.edu.cn/newimages/a7.jpg" TargetMode="External"/><Relationship Id="rId96" Type="http://schemas.openxmlformats.org/officeDocument/2006/relationships/hyperlink" Target="view-source:http://www.scut.edu.cn/vp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view-source:http://www.scut.edu.cn/tools/js/SpryPagedView-min.js" TargetMode="External"/><Relationship Id="rId15" Type="http://schemas.openxmlformats.org/officeDocument/2006/relationships/hyperlink" Target="view-source:http://www.scut.edu.cn/index2011.html" TargetMode="External"/><Relationship Id="rId23" Type="http://schemas.openxmlformats.org/officeDocument/2006/relationships/hyperlink" Target="view-source:http://www2.scut.edu.cn/hr/4457/list.htm" TargetMode="External"/><Relationship Id="rId28" Type="http://schemas.openxmlformats.org/officeDocument/2006/relationships/hyperlink" Target="view-source:http://map.scut.edu.cn/" TargetMode="External"/><Relationship Id="rId36" Type="http://schemas.openxmlformats.org/officeDocument/2006/relationships/hyperlink" Target="view-source:http://222.16.42.161/resource/" TargetMode="External"/><Relationship Id="rId49" Type="http://schemas.openxmlformats.org/officeDocument/2006/relationships/hyperlink" Target="view-source:http://www.scut.edu.cn/houqin" TargetMode="External"/><Relationship Id="rId57" Type="http://schemas.openxmlformats.org/officeDocument/2006/relationships/hyperlink" Target="view-source:http://www.scut.edu.cn/webpage/spotlights.htm?=%7blink%7d" TargetMode="External"/><Relationship Id="rId10" Type="http://schemas.openxmlformats.org/officeDocument/2006/relationships/hyperlink" Target="view-source:http://portal.scut.edu.cn/cmstar/index.portal" TargetMode="External"/><Relationship Id="rId31" Type="http://schemas.openxmlformats.org/officeDocument/2006/relationships/hyperlink" Target="view-source:http://www.scut.edu.cn/graduate/" TargetMode="External"/><Relationship Id="rId44" Type="http://schemas.openxmlformats.org/officeDocument/2006/relationships/hyperlink" Target="view-source:http://www.scut.edu.cn/qingfengyuan/index.htm" TargetMode="External"/><Relationship Id="rId52" Type="http://schemas.openxmlformats.org/officeDocument/2006/relationships/hyperlink" Target="view-source:http://www2.scut.edu.cn/io/_t79/2027/list.htm" TargetMode="External"/><Relationship Id="rId60" Type="http://schemas.openxmlformats.org/officeDocument/2006/relationships/hyperlink" Target="view-source:http://news.scut.edu.cn/" TargetMode="External"/><Relationship Id="rId65" Type="http://schemas.openxmlformats.org/officeDocument/2006/relationships/hyperlink" Target="view-source:http://news.scut.edu.cn/s/22/t/12/main.htm" TargetMode="External"/><Relationship Id="rId73" Type="http://schemas.openxmlformats.org/officeDocument/2006/relationships/hyperlink" Target="view-source:http://news.scut.edu.cn/s/22/t/3/p/32/list.htm" TargetMode="External"/><Relationship Id="rId78" Type="http://schemas.openxmlformats.org/officeDocument/2006/relationships/hyperlink" Target="view-source:http://www.scut.edu.cn/newimages/a1.jpg" TargetMode="External"/><Relationship Id="rId81" Type="http://schemas.openxmlformats.org/officeDocument/2006/relationships/hyperlink" Target="view-source:http://www.scut.edu.cn/qingfengyuan/" TargetMode="External"/><Relationship Id="rId86" Type="http://schemas.openxmlformats.org/officeDocument/2006/relationships/hyperlink" Target="view-source:http://xb.scut.edu.cn/" TargetMode="External"/><Relationship Id="rId94" Type="http://schemas.openxmlformats.org/officeDocument/2006/relationships/hyperlink" Target="view-source:http://web.scut.edu.cn/" TargetMode="External"/><Relationship Id="rId4" Type="http://schemas.openxmlformats.org/officeDocument/2006/relationships/hyperlink" Target="view-source:http://www.scut.edu.cn/tools/js/xpath-min.js" TargetMode="External"/><Relationship Id="rId9" Type="http://schemas.openxmlformats.org/officeDocument/2006/relationships/hyperlink" Target="view-source:http://webmail.scut.edu.cn/scutmail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9830" y="1309820"/>
            <a:ext cx="10653495" cy="142612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zh-CN" altLang="en-US" sz="8800" dirty="0">
                <a:latin typeface="叶根友毛笔行书2.0版" pitchFamily="2" charset="-122"/>
                <a:ea typeface="叶根友毛笔行书2.0版" pitchFamily="2" charset="-122"/>
              </a:rPr>
              <a:t>网页制作那些事儿</a:t>
            </a:r>
          </a:p>
        </p:txBody>
      </p:sp>
      <p:pic>
        <p:nvPicPr>
          <p:cNvPr id="4" name="图片 3" descr="326ba9403f128955d525f2b8a21540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425" y="3409950"/>
            <a:ext cx="2181225" cy="21812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图片 4" descr="4243bca26c4f5641fcde32cfcceefbd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9050" y="4169549"/>
            <a:ext cx="2241590" cy="16692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图片 5" descr="6743660bacc401fcd147d7adf66f566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6775" y="3686137"/>
            <a:ext cx="2341563" cy="20090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6ba9403f128955d525f2b8a21540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279" y="552450"/>
            <a:ext cx="1681529" cy="1681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35570" y="800100"/>
            <a:ext cx="489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070C0"/>
                </a:solidFill>
              </a:rPr>
              <a:t>JAVASCRIPT</a:t>
            </a:r>
            <a:endParaRPr lang="zh-CN" altLang="en-US" sz="7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0685" y="2963006"/>
            <a:ext cx="8220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00B050"/>
                </a:solidFill>
                <a:latin typeface="Adobe 楷体 Std R" pitchFamily="18" charset="-122"/>
                <a:ea typeface="Adobe 楷体 Std R" pitchFamily="18" charset="-122"/>
              </a:rPr>
              <a:t>让你的网页更加生</a:t>
            </a:r>
            <a:endParaRPr lang="en-US" altLang="zh-CN" sz="6000" dirty="0">
              <a:solidFill>
                <a:srgbClr val="00B050"/>
              </a:solidFill>
              <a:latin typeface="Adobe 楷体 Std R" pitchFamily="18" charset="-122"/>
              <a:ea typeface="Adobe 楷体 Std R" pitchFamily="18" charset="-122"/>
            </a:endParaRPr>
          </a:p>
          <a:p>
            <a:r>
              <a:rPr lang="en-US" altLang="zh-CN" sz="6000" dirty="0">
                <a:solidFill>
                  <a:srgbClr val="00B050"/>
                </a:solidFill>
                <a:latin typeface="Adobe 楷体 Std R" pitchFamily="18" charset="-122"/>
                <a:ea typeface="Adobe 楷体 Std R" pitchFamily="18" charset="-122"/>
              </a:rPr>
              <a:t>     </a:t>
            </a:r>
            <a:r>
              <a:rPr lang="zh-CN" altLang="en-US" sz="6000" dirty="0">
                <a:solidFill>
                  <a:srgbClr val="00B050"/>
                </a:solidFill>
                <a:latin typeface="Adobe 楷体 Std R" pitchFamily="18" charset="-122"/>
                <a:ea typeface="Adobe 楷体 Std R" pitchFamily="18" charset="-122"/>
              </a:rPr>
              <a:t>动活泼的程式语言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6ba9403f128955d525f2b8a21540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279" y="552450"/>
            <a:ext cx="1681529" cy="1681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35570" y="800100"/>
            <a:ext cx="489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070C0"/>
                </a:solidFill>
              </a:rPr>
              <a:t>JAVASCRIPT</a:t>
            </a:r>
            <a:endParaRPr lang="zh-CN" altLang="en-US" sz="7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675" y="2483141"/>
            <a:ext cx="9164688" cy="378565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1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、嵌入动态文本于</a:t>
            </a:r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HTML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页面</a:t>
            </a:r>
          </a:p>
          <a:p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2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、对浏览器事件作出响应</a:t>
            </a:r>
          </a:p>
          <a:p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3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、读写</a:t>
            </a:r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HTML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元素</a:t>
            </a:r>
          </a:p>
          <a:p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4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、在数据被提交到服务器之前验证数据</a:t>
            </a:r>
          </a:p>
          <a:p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5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、检测访客的浏览器信息</a:t>
            </a:r>
          </a:p>
          <a:p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6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、控制</a:t>
            </a:r>
            <a:r>
              <a:rPr lang="en-US" altLang="zh-CN" sz="4000" b="1" dirty="0">
                <a:latin typeface="GulimChe" pitchFamily="49" charset="-127"/>
                <a:ea typeface="GulimChe" pitchFamily="49" charset="-127"/>
              </a:rPr>
              <a:t>cookies</a:t>
            </a:r>
            <a:r>
              <a:rPr lang="zh-CN" altLang="en-US" sz="4000" b="1" dirty="0">
                <a:latin typeface="GulimChe" pitchFamily="49" charset="-127"/>
                <a:ea typeface="GulimChe" pitchFamily="49" charset="-127"/>
              </a:rPr>
              <a:t>，包括创建和修改等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720"/>
            <a:ext cx="14687551" cy="110156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76515" y="1847237"/>
            <a:ext cx="5977547" cy="4007951"/>
          </a:xfrm>
          <a:custGeom>
            <a:avLst/>
            <a:gdLst>
              <a:gd name="connsiteX0" fmla="*/ 0 w 6077243"/>
              <a:gd name="connsiteY0" fmla="*/ 0 h 3137095"/>
              <a:gd name="connsiteX1" fmla="*/ 6077243 w 6077243"/>
              <a:gd name="connsiteY1" fmla="*/ 0 h 3137095"/>
              <a:gd name="connsiteX2" fmla="*/ 6077243 w 6077243"/>
              <a:gd name="connsiteY2" fmla="*/ 3137095 h 3137095"/>
              <a:gd name="connsiteX3" fmla="*/ 0 w 6077243"/>
              <a:gd name="connsiteY3" fmla="*/ 3137095 h 3137095"/>
              <a:gd name="connsiteX4" fmla="*/ 0 w 6077243"/>
              <a:gd name="connsiteY4" fmla="*/ 0 h 3137095"/>
              <a:gd name="connsiteX0" fmla="*/ 14515 w 6091758"/>
              <a:gd name="connsiteY0" fmla="*/ 0 h 3470923"/>
              <a:gd name="connsiteX1" fmla="*/ 6091758 w 6091758"/>
              <a:gd name="connsiteY1" fmla="*/ 0 h 3470923"/>
              <a:gd name="connsiteX2" fmla="*/ 6091758 w 6091758"/>
              <a:gd name="connsiteY2" fmla="*/ 3137095 h 3470923"/>
              <a:gd name="connsiteX3" fmla="*/ 0 w 6091758"/>
              <a:gd name="connsiteY3" fmla="*/ 3470923 h 3470923"/>
              <a:gd name="connsiteX4" fmla="*/ 14515 w 6091758"/>
              <a:gd name="connsiteY4" fmla="*/ 0 h 3470923"/>
              <a:gd name="connsiteX0" fmla="*/ 14515 w 6091758"/>
              <a:gd name="connsiteY0" fmla="*/ 0 h 3935380"/>
              <a:gd name="connsiteX1" fmla="*/ 6091758 w 6091758"/>
              <a:gd name="connsiteY1" fmla="*/ 464457 h 3935380"/>
              <a:gd name="connsiteX2" fmla="*/ 6091758 w 6091758"/>
              <a:gd name="connsiteY2" fmla="*/ 3601552 h 3935380"/>
              <a:gd name="connsiteX3" fmla="*/ 0 w 6091758"/>
              <a:gd name="connsiteY3" fmla="*/ 3935380 h 3935380"/>
              <a:gd name="connsiteX4" fmla="*/ 14515 w 6091758"/>
              <a:gd name="connsiteY4" fmla="*/ 0 h 3935380"/>
              <a:gd name="connsiteX0" fmla="*/ 14515 w 6091758"/>
              <a:gd name="connsiteY0" fmla="*/ 0 h 3935380"/>
              <a:gd name="connsiteX1" fmla="*/ 6091758 w 6091758"/>
              <a:gd name="connsiteY1" fmla="*/ 464457 h 3935380"/>
              <a:gd name="connsiteX2" fmla="*/ 5961129 w 6091758"/>
              <a:gd name="connsiteY2" fmla="*/ 3601552 h 3935380"/>
              <a:gd name="connsiteX3" fmla="*/ 0 w 6091758"/>
              <a:gd name="connsiteY3" fmla="*/ 3935380 h 3935380"/>
              <a:gd name="connsiteX4" fmla="*/ 14515 w 6091758"/>
              <a:gd name="connsiteY4" fmla="*/ 0 h 3935380"/>
              <a:gd name="connsiteX0" fmla="*/ 14515 w 5961130"/>
              <a:gd name="connsiteY0" fmla="*/ 0 h 3935380"/>
              <a:gd name="connsiteX1" fmla="*/ 5961130 w 5961130"/>
              <a:gd name="connsiteY1" fmla="*/ 464457 h 3935380"/>
              <a:gd name="connsiteX2" fmla="*/ 5961129 w 5961130"/>
              <a:gd name="connsiteY2" fmla="*/ 3601552 h 3935380"/>
              <a:gd name="connsiteX3" fmla="*/ 0 w 5961130"/>
              <a:gd name="connsiteY3" fmla="*/ 3935380 h 3935380"/>
              <a:gd name="connsiteX4" fmla="*/ 14515 w 5961130"/>
              <a:gd name="connsiteY4" fmla="*/ 0 h 3935380"/>
              <a:gd name="connsiteX0" fmla="*/ 14515 w 5961130"/>
              <a:gd name="connsiteY0" fmla="*/ 0 h 3804751"/>
              <a:gd name="connsiteX1" fmla="*/ 5961130 w 5961130"/>
              <a:gd name="connsiteY1" fmla="*/ 333828 h 3804751"/>
              <a:gd name="connsiteX2" fmla="*/ 5961129 w 5961130"/>
              <a:gd name="connsiteY2" fmla="*/ 3470923 h 3804751"/>
              <a:gd name="connsiteX3" fmla="*/ 0 w 5961130"/>
              <a:gd name="connsiteY3" fmla="*/ 3804751 h 3804751"/>
              <a:gd name="connsiteX4" fmla="*/ 14515 w 5961130"/>
              <a:gd name="connsiteY4" fmla="*/ 0 h 3804751"/>
              <a:gd name="connsiteX0" fmla="*/ 29030 w 5975645"/>
              <a:gd name="connsiteY0" fmla="*/ 0 h 4007951"/>
              <a:gd name="connsiteX1" fmla="*/ 5975645 w 5975645"/>
              <a:gd name="connsiteY1" fmla="*/ 333828 h 4007951"/>
              <a:gd name="connsiteX2" fmla="*/ 5975644 w 5975645"/>
              <a:gd name="connsiteY2" fmla="*/ 3470923 h 4007951"/>
              <a:gd name="connsiteX3" fmla="*/ 0 w 5975645"/>
              <a:gd name="connsiteY3" fmla="*/ 4007951 h 4007951"/>
              <a:gd name="connsiteX4" fmla="*/ 29030 w 5975645"/>
              <a:gd name="connsiteY4" fmla="*/ 0 h 400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5645" h="4007951">
                <a:moveTo>
                  <a:pt x="29030" y="0"/>
                </a:moveTo>
                <a:lnTo>
                  <a:pt x="5975645" y="333828"/>
                </a:lnTo>
                <a:cubicBezTo>
                  <a:pt x="5975645" y="1379526"/>
                  <a:pt x="5975644" y="2425225"/>
                  <a:pt x="5975644" y="3470923"/>
                </a:cubicBezTo>
                <a:lnTo>
                  <a:pt x="0" y="4007951"/>
                </a:lnTo>
                <a:cubicBezTo>
                  <a:pt x="4838" y="2850977"/>
                  <a:pt x="24192" y="1156974"/>
                  <a:pt x="2903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01600" algn="ctr" rotWithShape="0">
              <a:prstClr val="black">
                <a:alpha val="7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</a:rPr>
              <a:t>CSS</a:t>
            </a:r>
          </a:p>
          <a:p>
            <a:pPr algn="ctr"/>
            <a:endParaRPr lang="en-US" altLang="zh-CN" sz="6000" dirty="0">
              <a:solidFill>
                <a:schemeClr val="bg1"/>
              </a:solidFill>
            </a:endParaRPr>
          </a:p>
          <a:p>
            <a:pPr algn="ctr"/>
            <a:r>
              <a:rPr lang="en-US" altLang="zh-CN" sz="4400" dirty="0">
                <a:solidFill>
                  <a:schemeClr val="bg1"/>
                </a:solidFill>
              </a:rPr>
              <a:t>Html</a:t>
            </a:r>
            <a:r>
              <a:rPr lang="zh-CN" altLang="en-US" sz="4400" dirty="0">
                <a:solidFill>
                  <a:schemeClr val="bg1"/>
                </a:solidFill>
              </a:rPr>
              <a:t>、</a:t>
            </a:r>
            <a:r>
              <a:rPr lang="en-US" altLang="zh-CN" sz="4400" dirty="0" err="1">
                <a:solidFill>
                  <a:schemeClr val="bg1"/>
                </a:solidFill>
              </a:rPr>
              <a:t>css</a:t>
            </a:r>
            <a:r>
              <a:rPr lang="zh-CN" altLang="en-US" sz="4400" dirty="0">
                <a:solidFill>
                  <a:schemeClr val="bg1"/>
                </a:solidFill>
              </a:rPr>
              <a:t>、</a:t>
            </a:r>
            <a:r>
              <a:rPr lang="en-US" altLang="zh-CN" sz="4400" dirty="0" err="1">
                <a:solidFill>
                  <a:schemeClr val="bg1"/>
                </a:solidFill>
              </a:rPr>
              <a:t>js</a:t>
            </a:r>
            <a:r>
              <a:rPr lang="zh-CN" altLang="en-US" sz="4400" dirty="0">
                <a:solidFill>
                  <a:schemeClr val="bg1"/>
                </a:solidFill>
              </a:rPr>
              <a:t>综合运用</a:t>
            </a:r>
            <a:endParaRPr lang="en-US" altLang="zh-CN" sz="4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7107">
            <a:off x="6260333" y="2228048"/>
            <a:ext cx="5258141" cy="324633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226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椭圆 108"/>
          <p:cNvSpPr/>
          <p:nvPr/>
        </p:nvSpPr>
        <p:spPr>
          <a:xfrm>
            <a:off x="4468145" y="-363704"/>
            <a:ext cx="7789747" cy="7789746"/>
          </a:xfrm>
          <a:prstGeom prst="ellipse">
            <a:avLst/>
          </a:prstGeom>
          <a:solidFill>
            <a:srgbClr val="5FABDD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64108" y="3429000"/>
            <a:ext cx="57172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563849" y="765626"/>
            <a:ext cx="0" cy="54917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894953" y="3340100"/>
            <a:ext cx="0" cy="1910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783953" y="3340100"/>
            <a:ext cx="0" cy="1910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672953" y="3340100"/>
            <a:ext cx="0" cy="1910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450953" y="3340100"/>
            <a:ext cx="0" cy="1910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0339953" y="3340100"/>
            <a:ext cx="0" cy="1910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1228953" y="3340100"/>
            <a:ext cx="0" cy="1910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8424150" y="765626"/>
            <a:ext cx="270681" cy="45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 flipV="1">
            <a:off x="8424150" y="1654626"/>
            <a:ext cx="270681" cy="45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8424150" y="2543626"/>
            <a:ext cx="270681" cy="45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 flipV="1">
            <a:off x="8424150" y="4321626"/>
            <a:ext cx="270681" cy="45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 flipV="1">
            <a:off x="8424150" y="5210626"/>
            <a:ext cx="270681" cy="45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 flipV="1">
            <a:off x="8424150" y="6099626"/>
            <a:ext cx="270681" cy="45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442108" y="37928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-1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553108" y="37918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-2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664108" y="379189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-3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301860" y="37900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185152" y="37926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1068444" y="37900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62565" y="23594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862565" y="14553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857360" y="5809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74659" y="41484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-1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776757" y="501824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-2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774659" y="588803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-3</a:t>
            </a:r>
            <a:endParaRPr lang="zh-CN" altLang="en-US" dirty="0">
              <a:solidFill>
                <a:schemeClr val="accent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1494374" y="33432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逼格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1644253" y="300498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042072" y="300498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-</a:t>
            </a:r>
            <a:endParaRPr lang="zh-CN" altLang="en-US" sz="2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213141" y="64578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逼格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363019" y="61195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-</a:t>
            </a:r>
            <a:endParaRPr lang="zh-CN" altLang="en-US" sz="2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213141" y="30117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逼格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363019" y="-3711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9684030" y="1293073"/>
            <a:ext cx="277668" cy="277668"/>
          </a:xfrm>
          <a:prstGeom prst="ellipse">
            <a:avLst/>
          </a:prstGeom>
          <a:solidFill>
            <a:srgbClr val="07C6CE"/>
          </a:solidFill>
          <a:ln w="28575"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10172005" y="4528829"/>
            <a:ext cx="277668" cy="277668"/>
          </a:xfrm>
          <a:prstGeom prst="ellipse">
            <a:avLst/>
          </a:prstGeom>
          <a:solidFill>
            <a:srgbClr val="07C6CE"/>
          </a:solidFill>
          <a:ln w="28575"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9664972" y="2757438"/>
            <a:ext cx="277668" cy="277668"/>
          </a:xfrm>
          <a:prstGeom prst="ellipse">
            <a:avLst/>
          </a:prstGeom>
          <a:solidFill>
            <a:srgbClr val="DF629A"/>
          </a:solidFill>
          <a:ln w="28575">
            <a:solidFill>
              <a:srgbClr val="DF6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710535" y="2417432"/>
            <a:ext cx="277668" cy="277668"/>
          </a:xfrm>
          <a:prstGeom prst="ellipse">
            <a:avLst/>
          </a:prstGeom>
          <a:solidFill>
            <a:srgbClr val="DF629A"/>
          </a:solidFill>
          <a:ln w="28575">
            <a:solidFill>
              <a:srgbClr val="DF62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7505123" y="1497733"/>
            <a:ext cx="277668" cy="277668"/>
          </a:xfrm>
          <a:prstGeom prst="ellipse">
            <a:avLst/>
          </a:prstGeom>
          <a:solidFill>
            <a:srgbClr val="07C6CE"/>
          </a:solidFill>
          <a:ln w="28575"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606278" y="4598798"/>
            <a:ext cx="277668" cy="277668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6488855" y="5360268"/>
            <a:ext cx="277668" cy="277668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23569" y="1026233"/>
            <a:ext cx="6520094" cy="5116801"/>
            <a:chOff x="5623569" y="1026233"/>
            <a:chExt cx="6520094" cy="5116801"/>
          </a:xfrm>
        </p:grpSpPr>
        <p:sp>
          <p:nvSpPr>
            <p:cNvPr id="93" name="文本框 92"/>
            <p:cNvSpPr txBox="1"/>
            <p:nvPr/>
          </p:nvSpPr>
          <p:spPr>
            <a:xfrm>
              <a:off x="6902580" y="1026233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a typeface="方正兰亭刊黑_GBK" panose="02000000000000000000"/>
                </a:rPr>
                <a:t>层叠样式表</a:t>
              </a:r>
              <a:endParaRPr lang="en-US" altLang="zh-CN" dirty="0">
                <a:solidFill>
                  <a:schemeClr val="bg1"/>
                </a:solidFill>
                <a:ea typeface="方正兰亭刊黑_GBK" panose="0200000000000000000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8692160" y="4877911"/>
              <a:ext cx="31566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ea typeface="方正兰亭刊黑_GBK" panose="02000000000000000000"/>
                </a:rPr>
                <a:t>样式定义</a:t>
              </a:r>
              <a:r>
                <a:rPr lang="zh-CN" altLang="en-US" b="1" dirty="0">
                  <a:solidFill>
                    <a:schemeClr val="bg1"/>
                  </a:solidFill>
                  <a:ea typeface="方正兰亭刊黑_GBK" panose="02000000000000000000"/>
                </a:rPr>
                <a:t>如何显示</a:t>
              </a:r>
              <a:r>
                <a:rPr lang="zh-CN" altLang="en-US" dirty="0">
                  <a:solidFill>
                    <a:schemeClr val="bg1"/>
                  </a:solidFill>
                  <a:ea typeface="方正兰亭刊黑_GBK" panose="02000000000000000000"/>
                </a:rPr>
                <a:t> </a:t>
              </a:r>
              <a:r>
                <a:rPr lang="en-US" altLang="zh-CN" dirty="0">
                  <a:solidFill>
                    <a:schemeClr val="bg1"/>
                  </a:solidFill>
                  <a:ea typeface="方正兰亭刊黑_GBK" panose="02000000000000000000"/>
                </a:rPr>
                <a:t>HTML </a:t>
              </a:r>
              <a:r>
                <a:rPr lang="zh-CN" altLang="en-US" dirty="0">
                  <a:solidFill>
                    <a:schemeClr val="bg1"/>
                  </a:solidFill>
                  <a:ea typeface="方正兰亭刊黑_GBK" panose="02000000000000000000"/>
                </a:rPr>
                <a:t>元素</a:t>
              </a:r>
            </a:p>
            <a:p>
              <a:br>
                <a:rPr lang="zh-CN" altLang="en-US" dirty="0">
                  <a:solidFill>
                    <a:schemeClr val="bg1"/>
                  </a:solidFill>
                </a:rPr>
              </a:b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5623569" y="568136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Bodoni MT" panose="02070603080606020203" pitchFamily="18" charset="0"/>
                  <a:ea typeface="Meiryo UI" panose="020B0604030504040204"/>
                </a:rPr>
                <a:t>C</a:t>
              </a:r>
              <a:r>
                <a:rPr lang="en-US" altLang="zh-CN" sz="2400" dirty="0">
                  <a:solidFill>
                    <a:schemeClr val="bg1"/>
                  </a:solidFill>
                  <a:latin typeface="Bodoni MT" panose="02070603080606020203" pitchFamily="18" charset="0"/>
                  <a:ea typeface="Meiryo UI" panose="020B0604030504040204"/>
                </a:rPr>
                <a:t>ascading</a:t>
              </a:r>
              <a:r>
                <a:rPr lang="en-US" altLang="zh-CN" sz="2400" dirty="0">
                  <a:latin typeface="Bodoni MT" panose="02070603080606020203" pitchFamily="18" charset="0"/>
                </a:rPr>
                <a:t> </a:t>
              </a:r>
              <a:r>
                <a:rPr lang="en-US" altLang="zh-CN" sz="2400" b="1" dirty="0">
                  <a:solidFill>
                    <a:schemeClr val="bg1"/>
                  </a:solidFill>
                  <a:latin typeface="Bodoni MT" panose="02070603080606020203" pitchFamily="18" charset="0"/>
                  <a:ea typeface="Meiryo UI" panose="020B0604030504040204"/>
                </a:rPr>
                <a:t>S</a:t>
              </a:r>
              <a:r>
                <a:rPr lang="en-US" altLang="zh-CN" sz="2400" dirty="0">
                  <a:solidFill>
                    <a:schemeClr val="bg1"/>
                  </a:solidFill>
                  <a:latin typeface="Bodoni MT" panose="02070603080606020203" pitchFamily="18" charset="0"/>
                  <a:ea typeface="Meiryo UI" panose="020B0604030504040204"/>
                </a:rPr>
                <a:t>tyle </a:t>
              </a:r>
              <a:r>
                <a:rPr lang="en-US" altLang="zh-CN" sz="2400" b="1" dirty="0">
                  <a:solidFill>
                    <a:schemeClr val="bg1"/>
                  </a:solidFill>
                  <a:latin typeface="Bodoni MT" panose="02070603080606020203" pitchFamily="18" charset="0"/>
                  <a:ea typeface="Meiryo UI" panose="020B0604030504040204"/>
                </a:rPr>
                <a:t>S</a:t>
              </a:r>
              <a:r>
                <a:rPr lang="en-US" altLang="zh-CN" sz="2400" dirty="0">
                  <a:solidFill>
                    <a:schemeClr val="bg1"/>
                  </a:solidFill>
                  <a:latin typeface="Bodoni MT" panose="02070603080606020203" pitchFamily="18" charset="0"/>
                  <a:ea typeface="Meiryo UI" panose="020B0604030504040204"/>
                </a:rPr>
                <a:t>heets</a:t>
              </a:r>
              <a:endParaRPr lang="en-US" altLang="zh-CN" sz="2400" dirty="0">
                <a:latin typeface="Bodoni MT" panose="02070603080606020203" pitchFamily="18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7085868" y="2293623"/>
              <a:ext cx="50577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a typeface="方正兰亭刊黑_GBK" panose="02000000000000000000"/>
                </a:rPr>
                <a:t>是目前基于文本展示最优秀的表现设计语言</a:t>
              </a:r>
              <a:endParaRPr lang="zh-CN" altLang="en-US" sz="20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 rot="5400000">
            <a:off x="-468567" y="2126236"/>
            <a:ext cx="5339280" cy="5354453"/>
            <a:chOff x="10383838" y="3214688"/>
            <a:chExt cx="558800" cy="560388"/>
          </a:xfrm>
        </p:grpSpPr>
        <p:sp>
          <p:nvSpPr>
            <p:cNvPr id="60" name="Freeform 151"/>
            <p:cNvSpPr>
              <a:spLocks/>
            </p:cNvSpPr>
            <p:nvPr/>
          </p:nvSpPr>
          <p:spPr bwMode="auto">
            <a:xfrm>
              <a:off x="10741025" y="3571876"/>
              <a:ext cx="201613" cy="203200"/>
            </a:xfrm>
            <a:custGeom>
              <a:avLst/>
              <a:gdLst>
                <a:gd name="T0" fmla="*/ 0 w 54"/>
                <a:gd name="T1" fmla="*/ 9 h 54"/>
                <a:gd name="T2" fmla="*/ 6 w 54"/>
                <a:gd name="T3" fmla="*/ 20 h 54"/>
                <a:gd name="T4" fmla="*/ 39 w 54"/>
                <a:gd name="T5" fmla="*/ 51 h 54"/>
                <a:gd name="T6" fmla="*/ 50 w 54"/>
                <a:gd name="T7" fmla="*/ 51 h 54"/>
                <a:gd name="T8" fmla="*/ 51 w 54"/>
                <a:gd name="T9" fmla="*/ 40 h 54"/>
                <a:gd name="T10" fmla="*/ 19 w 54"/>
                <a:gd name="T11" fmla="*/ 7 h 54"/>
                <a:gd name="T12" fmla="*/ 9 w 54"/>
                <a:gd name="T13" fmla="*/ 1 h 54"/>
                <a:gd name="T14" fmla="*/ 2 w 54"/>
                <a:gd name="T15" fmla="*/ 2 h 54"/>
                <a:gd name="T16" fmla="*/ 0 w 54"/>
                <a:gd name="T17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0" y="9"/>
                  </a:moveTo>
                  <a:cubicBezTo>
                    <a:pt x="0" y="12"/>
                    <a:pt x="3" y="17"/>
                    <a:pt x="6" y="2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2" y="54"/>
                    <a:pt x="47" y="54"/>
                    <a:pt x="50" y="51"/>
                  </a:cubicBezTo>
                  <a:cubicBezTo>
                    <a:pt x="54" y="48"/>
                    <a:pt x="54" y="43"/>
                    <a:pt x="51" y="4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6" y="3"/>
                    <a:pt x="11" y="1"/>
                    <a:pt x="9" y="1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6"/>
                    <a:pt x="0" y="9"/>
                  </a:cubicBezTo>
                  <a:close/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152"/>
            <p:cNvSpPr>
              <a:spLocks noChangeArrowheads="1"/>
            </p:cNvSpPr>
            <p:nvPr/>
          </p:nvSpPr>
          <p:spPr bwMode="auto">
            <a:xfrm>
              <a:off x="10383838" y="3214688"/>
              <a:ext cx="368300" cy="371475"/>
            </a:xfrm>
            <a:prstGeom prst="ellipse">
              <a:avLst/>
            </a:pr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3"/>
            <p:cNvSpPr>
              <a:spLocks/>
            </p:cNvSpPr>
            <p:nvPr/>
          </p:nvSpPr>
          <p:spPr bwMode="auto">
            <a:xfrm>
              <a:off x="10567988" y="3286126"/>
              <a:ext cx="115888" cy="115888"/>
            </a:xfrm>
            <a:custGeom>
              <a:avLst/>
              <a:gdLst>
                <a:gd name="T0" fmla="*/ 0 w 31"/>
                <a:gd name="T1" fmla="*/ 0 h 31"/>
                <a:gd name="T2" fmla="*/ 31 w 3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1">
                  <a:moveTo>
                    <a:pt x="0" y="0"/>
                  </a:moveTo>
                  <a:cubicBezTo>
                    <a:pt x="17" y="0"/>
                    <a:pt x="31" y="14"/>
                    <a:pt x="31" y="31"/>
                  </a:cubicBezTo>
                </a:path>
              </a:pathLst>
            </a:custGeom>
            <a:noFill/>
            <a:ln w="76200" cap="rnd">
              <a:solidFill>
                <a:schemeClr val="bg1">
                  <a:alpha val="13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54"/>
            <p:cNvSpPr>
              <a:spLocks/>
            </p:cNvSpPr>
            <p:nvPr/>
          </p:nvSpPr>
          <p:spPr bwMode="auto">
            <a:xfrm>
              <a:off x="10724269" y="3558295"/>
              <a:ext cx="17463" cy="15875"/>
            </a:xfrm>
            <a:custGeom>
              <a:avLst/>
              <a:gdLst>
                <a:gd name="T0" fmla="*/ 11 w 11"/>
                <a:gd name="T1" fmla="*/ 10 h 10"/>
                <a:gd name="T2" fmla="*/ 0 w 11"/>
                <a:gd name="T3" fmla="*/ 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lnTo>
                    <a:pt x="0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000000"/>
            </a:solidFill>
            <a:ln w="76200">
              <a:solidFill>
                <a:schemeClr val="bg1">
                  <a:alpha val="13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756226" y="2459578"/>
            <a:ext cx="285687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500" b="1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CSS</a:t>
            </a:r>
            <a:endParaRPr lang="zh-CN" altLang="en-US" sz="11500" b="1" dirty="0">
              <a:solidFill>
                <a:srgbClr val="07C6C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42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42" y="1449231"/>
            <a:ext cx="3869098" cy="4067175"/>
          </a:xfrm>
        </p:spPr>
      </p:pic>
    </p:spTree>
    <p:extLst>
      <p:ext uri="{BB962C8B-B14F-4D97-AF65-F5344CB8AC3E}">
        <p14:creationId xmlns:p14="http://schemas.microsoft.com/office/powerpoint/2010/main" val="272570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760345" y="1057310"/>
            <a:ext cx="2470983" cy="2848729"/>
            <a:chOff x="9760345" y="1057310"/>
            <a:chExt cx="2470983" cy="2848729"/>
          </a:xfrm>
        </p:grpSpPr>
        <p:sp>
          <p:nvSpPr>
            <p:cNvPr id="25" name="文本框 24"/>
            <p:cNvSpPr txBox="1"/>
            <p:nvPr/>
          </p:nvSpPr>
          <p:spPr>
            <a:xfrm>
              <a:off x="10216129" y="1057310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rgbClr val="DF629A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Meiryo UI" panose="020B0604030504040204" pitchFamily="34" charset="-128"/>
                </a:rPr>
                <a:t>04</a:t>
              </a:r>
              <a:endParaRPr lang="zh-CN" altLang="en-US" sz="8000" b="1" dirty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760345" y="3075042"/>
              <a:ext cx="247098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ea typeface="方正兰亭刊黑_GBK" panose="02000000000000000000"/>
                </a:rPr>
                <a:t>借助</a:t>
              </a:r>
              <a:r>
                <a:rPr lang="en-US" altLang="zh-CN" sz="1600" dirty="0">
                  <a:solidFill>
                    <a:schemeClr val="bg1"/>
                  </a:solidFill>
                  <a:ea typeface="方正兰亭刊黑_GBK" panose="02000000000000000000"/>
                </a:rPr>
                <a:t>CSS</a:t>
              </a:r>
              <a:r>
                <a:rPr lang="zh-CN" altLang="en-US" sz="1600" dirty="0">
                  <a:solidFill>
                    <a:schemeClr val="bg1"/>
                  </a:solidFill>
                  <a:ea typeface="方正兰亭刊黑_GBK" panose="02000000000000000000"/>
                </a:rPr>
                <a:t>的强大功能，网页可以在你丰富的想象力下千变万化</a:t>
              </a:r>
              <a:endPara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938955" y="244925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DF629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eiryo UI" panose="020B0604030504040204" pitchFamily="34" charset="-128"/>
                </a:rPr>
                <a:t>马良神笔</a:t>
              </a:r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0839112" y="2244593"/>
              <a:ext cx="223681" cy="192828"/>
            </a:xfrm>
            <a:prstGeom prst="triangle">
              <a:avLst/>
            </a:prstGeom>
            <a:solidFill>
              <a:srgbClr val="DF6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99328" y="2289745"/>
            <a:ext cx="3158508" cy="3669335"/>
            <a:chOff x="6399328" y="2289745"/>
            <a:chExt cx="3158508" cy="3669335"/>
          </a:xfrm>
        </p:grpSpPr>
        <p:sp>
          <p:nvSpPr>
            <p:cNvPr id="14" name="文本框 13"/>
            <p:cNvSpPr txBox="1"/>
            <p:nvPr/>
          </p:nvSpPr>
          <p:spPr>
            <a:xfrm>
              <a:off x="6981315" y="2289745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rgbClr val="DF629A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Meiryo UI" panose="020B0604030504040204" pitchFamily="34" charset="-128"/>
                </a:rPr>
                <a:t>03</a:t>
              </a:r>
              <a:endParaRPr lang="zh-CN" altLang="en-US" sz="8000" b="1" dirty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399328" y="4358642"/>
              <a:ext cx="2699709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能够为每个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元素定义样式，如需进行全局的更新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只需简单地改变样式，然后网站中的所有元素均会自动地更新</a:t>
              </a:r>
              <a:r>
                <a:rPr lang="zh-CN" altLang="en-US" sz="1600" dirty="0">
                  <a:solidFill>
                    <a:schemeClr val="bg1"/>
                  </a:solidFill>
                  <a:ea typeface="方正兰亭刊黑_GBK" panose="02000000000000000000"/>
                </a:rPr>
                <a:t>控制，不用再一页一页地更新了</a:t>
              </a:r>
              <a:endPara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03181" y="362627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DF629A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eiryo UI" panose="020B0604030504040204" pitchFamily="34" charset="-128"/>
                </a:rPr>
                <a:t>懒人必备！！</a:t>
              </a:r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7523812" y="3437424"/>
              <a:ext cx="223681" cy="192828"/>
            </a:xfrm>
            <a:prstGeom prst="triangle">
              <a:avLst/>
            </a:prstGeom>
            <a:solidFill>
              <a:srgbClr val="DF62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37127" y="237675"/>
            <a:ext cx="2976104" cy="2850742"/>
            <a:chOff x="3737127" y="237675"/>
            <a:chExt cx="2976104" cy="2850742"/>
          </a:xfrm>
        </p:grpSpPr>
        <p:sp>
          <p:nvSpPr>
            <p:cNvPr id="21" name="文本框 20"/>
            <p:cNvSpPr txBox="1"/>
            <p:nvPr/>
          </p:nvSpPr>
          <p:spPr>
            <a:xfrm>
              <a:off x="4238338" y="237675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rgbClr val="07C6C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Meiryo UI" panose="020B0604030504040204" pitchFamily="34" charset="-128"/>
                </a:rPr>
                <a:t>02</a:t>
              </a:r>
              <a:endParaRPr lang="zh-CN" altLang="en-US" sz="8000" b="1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737127" y="2503642"/>
              <a:ext cx="24709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ea typeface="方正兰亭刊黑_GBK" panose="02000000000000000000"/>
                </a:rPr>
                <a:t>只要对相应的代码做一些简单的修改</a:t>
              </a:r>
              <a:endPara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912464" y="1791090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07C6C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eiryo UI" panose="020B0604030504040204" pitchFamily="34" charset="-128"/>
                </a:rPr>
                <a:t>傻瓜操作</a:t>
              </a:r>
              <a:r>
                <a:rPr lang="zh-CN" altLang="en-US" sz="2000" dirty="0">
                  <a:solidFill>
                    <a:srgbClr val="07C6C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eiryo UI" panose="020B0604030504040204" pitchFamily="34" charset="-128"/>
                </a:rPr>
                <a:t>（并不</a:t>
              </a:r>
            </a:p>
          </p:txBody>
        </p:sp>
        <p:sp>
          <p:nvSpPr>
            <p:cNvPr id="24" name="等腰三角形 23"/>
            <p:cNvSpPr/>
            <p:nvPr/>
          </p:nvSpPr>
          <p:spPr>
            <a:xfrm rot="10800000">
              <a:off x="4816287" y="1498529"/>
              <a:ext cx="223681" cy="192828"/>
            </a:xfrm>
            <a:prstGeom prst="triangle">
              <a:avLst/>
            </a:prstGeom>
            <a:solidFill>
              <a:srgbClr val="07C6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2831" y="3156739"/>
            <a:ext cx="5724644" cy="3323070"/>
            <a:chOff x="222831" y="3156739"/>
            <a:chExt cx="5724644" cy="3323070"/>
          </a:xfrm>
        </p:grpSpPr>
        <p:sp>
          <p:nvSpPr>
            <p:cNvPr id="15" name="矩形 14"/>
            <p:cNvSpPr/>
            <p:nvPr/>
          </p:nvSpPr>
          <p:spPr>
            <a:xfrm>
              <a:off x="1238866" y="5402591"/>
              <a:ext cx="266542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ea typeface="方正兰亭刊黑_GBK" panose="02000000000000000000"/>
                </a:rPr>
                <a:t>在主页制作时对页面的布局、字体、颜色、背景和其它效果实现更加精确的控制。</a:t>
              </a:r>
              <a:br>
                <a:rPr lang="zh-CN" altLang="en-US" sz="1600" dirty="0"/>
              </a:br>
              <a:endParaRPr lang="zh-CN" altLang="en-US" sz="1600" dirty="0">
                <a:solidFill>
                  <a:schemeClr val="bg1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35795" y="3156739"/>
              <a:ext cx="132279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0" b="1" dirty="0">
                  <a:solidFill>
                    <a:srgbClr val="07C6CE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Meiryo UI" panose="020B0604030504040204" pitchFamily="34" charset="-128"/>
                </a:rPr>
                <a:t>01</a:t>
              </a:r>
              <a:endParaRPr lang="zh-CN" altLang="en-US" sz="8000" b="1" dirty="0">
                <a:solidFill>
                  <a:srgbClr val="07C6CE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Meiryo UI" panose="020B0604030504040204" pitchFamily="34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2831" y="4621346"/>
              <a:ext cx="5724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07C6CE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eiryo UI" panose="020B0604030504040204" pitchFamily="34" charset="-128"/>
                </a:rPr>
                <a:t>网页制作界的美颜神器！！</a:t>
              </a:r>
            </a:p>
          </p:txBody>
        </p:sp>
        <p:sp>
          <p:nvSpPr>
            <p:cNvPr id="19" name="等腰三角形 18"/>
            <p:cNvSpPr/>
            <p:nvPr/>
          </p:nvSpPr>
          <p:spPr>
            <a:xfrm rot="10800000">
              <a:off x="2585354" y="4428518"/>
              <a:ext cx="223681" cy="192828"/>
            </a:xfrm>
            <a:prstGeom prst="triangle">
              <a:avLst/>
            </a:prstGeom>
            <a:solidFill>
              <a:srgbClr val="07C6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687051" y="199250"/>
            <a:ext cx="5792672" cy="5792672"/>
            <a:chOff x="6462713" y="4694238"/>
            <a:chExt cx="558800" cy="558800"/>
          </a:xfrm>
        </p:grpSpPr>
        <p:sp>
          <p:nvSpPr>
            <p:cNvPr id="34" name="Freeform 167"/>
            <p:cNvSpPr>
              <a:spLocks/>
            </p:cNvSpPr>
            <p:nvPr/>
          </p:nvSpPr>
          <p:spPr bwMode="auto">
            <a:xfrm>
              <a:off x="6462713" y="4694238"/>
              <a:ext cx="558800" cy="558800"/>
            </a:xfrm>
            <a:custGeom>
              <a:avLst/>
              <a:gdLst>
                <a:gd name="T0" fmla="*/ 65 w 149"/>
                <a:gd name="T1" fmla="*/ 143 h 149"/>
                <a:gd name="T2" fmla="*/ 51 w 149"/>
                <a:gd name="T3" fmla="*/ 149 h 149"/>
                <a:gd name="T4" fmla="*/ 8 w 149"/>
                <a:gd name="T5" fmla="*/ 149 h 149"/>
                <a:gd name="T6" fmla="*/ 0 w 149"/>
                <a:gd name="T7" fmla="*/ 140 h 149"/>
                <a:gd name="T8" fmla="*/ 0 w 149"/>
                <a:gd name="T9" fmla="*/ 97 h 149"/>
                <a:gd name="T10" fmla="*/ 6 w 149"/>
                <a:gd name="T11" fmla="*/ 84 h 149"/>
                <a:gd name="T12" fmla="*/ 86 w 149"/>
                <a:gd name="T13" fmla="*/ 3 h 149"/>
                <a:gd name="T14" fmla="*/ 98 w 149"/>
                <a:gd name="T15" fmla="*/ 3 h 149"/>
                <a:gd name="T16" fmla="*/ 146 w 149"/>
                <a:gd name="T17" fmla="*/ 51 h 149"/>
                <a:gd name="T18" fmla="*/ 146 w 149"/>
                <a:gd name="T19" fmla="*/ 63 h 149"/>
                <a:gd name="T20" fmla="*/ 65 w 149"/>
                <a:gd name="T21" fmla="*/ 14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9" h="149">
                  <a:moveTo>
                    <a:pt x="65" y="143"/>
                  </a:moveTo>
                  <a:cubicBezTo>
                    <a:pt x="62" y="146"/>
                    <a:pt x="56" y="149"/>
                    <a:pt x="51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4" y="149"/>
                    <a:pt x="0" y="145"/>
                    <a:pt x="0" y="14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3"/>
                    <a:pt x="3" y="87"/>
                    <a:pt x="6" y="84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90" y="0"/>
                    <a:pt x="95" y="0"/>
                    <a:pt x="98" y="3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9" y="54"/>
                    <a:pt x="149" y="59"/>
                    <a:pt x="146" y="63"/>
                  </a:cubicBezTo>
                  <a:lnTo>
                    <a:pt x="65" y="143"/>
                  </a:lnTo>
                  <a:close/>
                </a:path>
              </a:pathLst>
            </a:custGeom>
            <a:noFill/>
            <a:ln w="76200" cap="rnd">
              <a:solidFill>
                <a:schemeClr val="bg1">
                  <a:alpha val="1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8"/>
            <p:cNvSpPr>
              <a:spLocks/>
            </p:cNvSpPr>
            <p:nvPr/>
          </p:nvSpPr>
          <p:spPr bwMode="auto">
            <a:xfrm>
              <a:off x="6465888" y="5029201"/>
              <a:ext cx="220663" cy="220663"/>
            </a:xfrm>
            <a:custGeom>
              <a:avLst/>
              <a:gdLst>
                <a:gd name="T0" fmla="*/ 0 w 139"/>
                <a:gd name="T1" fmla="*/ 9 h 139"/>
                <a:gd name="T2" fmla="*/ 47 w 139"/>
                <a:gd name="T3" fmla="*/ 0 h 139"/>
                <a:gd name="T4" fmla="*/ 47 w 139"/>
                <a:gd name="T5" fmla="*/ 44 h 139"/>
                <a:gd name="T6" fmla="*/ 92 w 139"/>
                <a:gd name="T7" fmla="*/ 44 h 139"/>
                <a:gd name="T8" fmla="*/ 94 w 139"/>
                <a:gd name="T9" fmla="*/ 92 h 139"/>
                <a:gd name="T10" fmla="*/ 139 w 139"/>
                <a:gd name="T11" fmla="*/ 92 h 139"/>
                <a:gd name="T12" fmla="*/ 130 w 139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39">
                  <a:moveTo>
                    <a:pt x="0" y="9"/>
                  </a:moveTo>
                  <a:lnTo>
                    <a:pt x="47" y="0"/>
                  </a:lnTo>
                  <a:lnTo>
                    <a:pt x="47" y="44"/>
                  </a:lnTo>
                  <a:lnTo>
                    <a:pt x="92" y="44"/>
                  </a:lnTo>
                  <a:lnTo>
                    <a:pt x="94" y="92"/>
                  </a:lnTo>
                  <a:lnTo>
                    <a:pt x="139" y="92"/>
                  </a:lnTo>
                  <a:lnTo>
                    <a:pt x="130" y="139"/>
                  </a:lnTo>
                </a:path>
              </a:pathLst>
            </a:custGeom>
            <a:noFill/>
            <a:ln w="76200" cap="rnd">
              <a:solidFill>
                <a:schemeClr val="bg1">
                  <a:alpha val="1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169"/>
            <p:cNvSpPr>
              <a:spLocks noChangeShapeType="1"/>
            </p:cNvSpPr>
            <p:nvPr/>
          </p:nvSpPr>
          <p:spPr bwMode="auto">
            <a:xfrm flipV="1">
              <a:off x="6540500" y="4727576"/>
              <a:ext cx="300038" cy="301625"/>
            </a:xfrm>
            <a:prstGeom prst="line">
              <a:avLst/>
            </a:prstGeom>
            <a:noFill/>
            <a:ln w="76200" cap="rnd">
              <a:solidFill>
                <a:schemeClr val="bg1">
                  <a:alpha val="1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170"/>
            <p:cNvSpPr>
              <a:spLocks noChangeShapeType="1"/>
            </p:cNvSpPr>
            <p:nvPr/>
          </p:nvSpPr>
          <p:spPr bwMode="auto">
            <a:xfrm flipV="1">
              <a:off x="6686550" y="4878388"/>
              <a:ext cx="301625" cy="296863"/>
            </a:xfrm>
            <a:prstGeom prst="line">
              <a:avLst/>
            </a:prstGeom>
            <a:noFill/>
            <a:ln w="76200" cap="rnd">
              <a:solidFill>
                <a:schemeClr val="bg1">
                  <a:alpha val="1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171"/>
            <p:cNvSpPr>
              <a:spLocks noChangeShapeType="1"/>
            </p:cNvSpPr>
            <p:nvPr/>
          </p:nvSpPr>
          <p:spPr bwMode="auto">
            <a:xfrm flipV="1">
              <a:off x="6611938" y="4803776"/>
              <a:ext cx="300038" cy="295275"/>
            </a:xfrm>
            <a:prstGeom prst="line">
              <a:avLst/>
            </a:prstGeom>
            <a:noFill/>
            <a:ln w="76200" cap="rnd">
              <a:solidFill>
                <a:schemeClr val="bg1">
                  <a:alpha val="1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172"/>
            <p:cNvSpPr>
              <a:spLocks noChangeShapeType="1"/>
            </p:cNvSpPr>
            <p:nvPr/>
          </p:nvSpPr>
          <p:spPr bwMode="auto">
            <a:xfrm>
              <a:off x="6469063" y="5205413"/>
              <a:ext cx="41275" cy="41275"/>
            </a:xfrm>
            <a:prstGeom prst="line">
              <a:avLst/>
            </a:prstGeom>
            <a:noFill/>
            <a:ln w="76200" cap="rnd">
              <a:solidFill>
                <a:schemeClr val="bg1">
                  <a:alpha val="1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42107" y="36733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Meiryo UI" panose="020B0604030504040204" pitchFamily="34" charset="-128"/>
              </a:rPr>
              <a:t>讲人话</a:t>
            </a:r>
          </a:p>
        </p:txBody>
      </p:sp>
    </p:spTree>
    <p:extLst>
      <p:ext uri="{BB962C8B-B14F-4D97-AF65-F5344CB8AC3E}">
        <p14:creationId xmlns:p14="http://schemas.microsoft.com/office/powerpoint/2010/main" val="225551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78089" y="2924330"/>
            <a:ext cx="6605398" cy="2992440"/>
            <a:chOff x="278089" y="2924330"/>
            <a:chExt cx="6605398" cy="2992440"/>
          </a:xfrm>
        </p:grpSpPr>
        <p:sp>
          <p:nvSpPr>
            <p:cNvPr id="24" name="文本框 23"/>
            <p:cNvSpPr txBox="1"/>
            <p:nvPr/>
          </p:nvSpPr>
          <p:spPr>
            <a:xfrm>
              <a:off x="278089" y="2924330"/>
              <a:ext cx="6605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</a:rPr>
                <a:t>p.doublesolid</a:t>
              </a:r>
              <a:r>
                <a:rPr lang="en-US" altLang="zh-CN" dirty="0">
                  <a:solidFill>
                    <a:schemeClr val="bg1"/>
                  </a:solidFill>
                </a:rPr>
                <a:t> {border-style: double solid}/*</a:t>
              </a:r>
              <a:r>
                <a:rPr lang="zh-CN" altLang="en-US" dirty="0">
                  <a:solidFill>
                    <a:schemeClr val="bg1"/>
                  </a:solidFill>
                </a:rPr>
                <a:t>边框 可以用来做表格*</a:t>
              </a:r>
              <a:r>
                <a:rPr lang="en-US" altLang="zh-CN" dirty="0">
                  <a:solidFill>
                    <a:schemeClr val="bg1"/>
                  </a:solidFill>
                </a:rPr>
                <a:t>/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8089" y="5270439"/>
              <a:ext cx="4715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&lt;p class=“</a:t>
              </a:r>
              <a:r>
                <a:rPr lang="en-US" altLang="zh-CN" dirty="0" err="1">
                  <a:solidFill>
                    <a:schemeClr val="bg1"/>
                  </a:solidFill>
                </a:rPr>
                <a:t>doublesolid</a:t>
              </a:r>
              <a:r>
                <a:rPr lang="en-US" altLang="zh-CN" dirty="0">
                  <a:solidFill>
                    <a:schemeClr val="bg1"/>
                  </a:solidFill>
                </a:rPr>
                <a:t>”&gt;</a:t>
              </a:r>
              <a:r>
                <a:rPr lang="zh-CN" altLang="en-US" dirty="0">
                  <a:solidFill>
                    <a:schemeClr val="bg1"/>
                  </a:solidFill>
                </a:rPr>
                <a:t>我讲够</a:t>
              </a:r>
              <a:r>
                <a:rPr lang="en-US" altLang="zh-CN" dirty="0">
                  <a:solidFill>
                    <a:schemeClr val="bg1"/>
                  </a:solidFill>
                </a:rPr>
                <a:t>10</a:t>
              </a:r>
              <a:r>
                <a:rPr lang="zh-CN" altLang="en-US" dirty="0">
                  <a:solidFill>
                    <a:schemeClr val="bg1"/>
                  </a:solidFill>
                </a:rPr>
                <a:t>分钟了吗</a:t>
              </a:r>
              <a:r>
                <a:rPr lang="en-US" altLang="zh-CN" dirty="0">
                  <a:solidFill>
                    <a:schemeClr val="bg1"/>
                  </a:solidFill>
                </a:rPr>
                <a:t>&lt;/p&gt;</a:t>
              </a:r>
            </a:p>
            <a:p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8089" y="2638198"/>
            <a:ext cx="3364533" cy="2980966"/>
            <a:chOff x="164080" y="2840588"/>
            <a:chExt cx="3364533" cy="2980966"/>
          </a:xfrm>
        </p:grpSpPr>
        <p:sp>
          <p:nvSpPr>
            <p:cNvPr id="18" name="文本框 17"/>
            <p:cNvSpPr txBox="1"/>
            <p:nvPr/>
          </p:nvSpPr>
          <p:spPr>
            <a:xfrm>
              <a:off x="196611" y="2840588"/>
              <a:ext cx="3332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h3{font-size: 300%}/*</a:t>
              </a:r>
              <a:r>
                <a:rPr lang="zh-CN" altLang="en-US" dirty="0">
                  <a:solidFill>
                    <a:schemeClr val="bg1"/>
                  </a:solidFill>
                </a:rPr>
                <a:t>变大变小*</a:t>
              </a:r>
              <a:r>
                <a:rPr lang="en-US" altLang="zh-CN" dirty="0">
                  <a:solidFill>
                    <a:schemeClr val="bg1"/>
                  </a:solidFill>
                </a:rPr>
                <a:t>/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4080" y="5175223"/>
              <a:ext cx="25987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&lt;h3&gt;</a:t>
              </a:r>
              <a:r>
                <a:rPr lang="zh-CN" altLang="en-US" dirty="0">
                  <a:solidFill>
                    <a:schemeClr val="bg1"/>
                  </a:solidFill>
                </a:rPr>
                <a:t>宵夜吃什么好</a:t>
              </a:r>
              <a:r>
                <a:rPr lang="en-US" altLang="zh-CN" dirty="0">
                  <a:solidFill>
                    <a:schemeClr val="bg1"/>
                  </a:solidFill>
                </a:rPr>
                <a:t>&lt;/h3&gt;</a:t>
              </a:r>
            </a:p>
            <a:p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6281" y="2327309"/>
            <a:ext cx="4152721" cy="3035463"/>
            <a:chOff x="155511" y="2580530"/>
            <a:chExt cx="4152721" cy="3035463"/>
          </a:xfrm>
        </p:grpSpPr>
        <p:sp>
          <p:nvSpPr>
            <p:cNvPr id="15" name="文本框 14"/>
            <p:cNvSpPr txBox="1"/>
            <p:nvPr/>
          </p:nvSpPr>
          <p:spPr>
            <a:xfrm>
              <a:off x="185308" y="2580530"/>
              <a:ext cx="4122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h2 {</a:t>
              </a:r>
              <a:r>
                <a:rPr lang="en-US" altLang="zh-CN" dirty="0" err="1">
                  <a:solidFill>
                    <a:schemeClr val="bg1"/>
                  </a:solidFill>
                </a:rPr>
                <a:t>color:skyblue</a:t>
              </a:r>
              <a:r>
                <a:rPr lang="en-US" altLang="zh-CN" dirty="0">
                  <a:solidFill>
                    <a:schemeClr val="bg1"/>
                  </a:solidFill>
                </a:rPr>
                <a:t>}/*</a:t>
              </a:r>
              <a:r>
                <a:rPr lang="zh-CN" altLang="en-US" dirty="0">
                  <a:solidFill>
                    <a:schemeClr val="bg1"/>
                  </a:solidFill>
                </a:rPr>
                <a:t>字的颜色也改改改*</a:t>
              </a:r>
              <a:r>
                <a:rPr lang="en-US" altLang="zh-CN" dirty="0">
                  <a:solidFill>
                    <a:schemeClr val="bg1"/>
                  </a:solidFill>
                </a:rPr>
                <a:t>/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5511" y="4969662"/>
              <a:ext cx="25987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&lt;h2&gt;</a:t>
              </a:r>
              <a:r>
                <a:rPr lang="zh-CN" altLang="en-US" dirty="0">
                  <a:solidFill>
                    <a:schemeClr val="bg1"/>
                  </a:solidFill>
                </a:rPr>
                <a:t>学习使我快乐</a:t>
              </a:r>
              <a:r>
                <a:rPr lang="en-US" altLang="zh-CN" dirty="0">
                  <a:solidFill>
                    <a:schemeClr val="bg1"/>
                  </a:solidFill>
                </a:rPr>
                <a:t>&lt;/h2&gt;</a:t>
              </a:r>
            </a:p>
            <a:p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0723" y="2007909"/>
            <a:ext cx="4755419" cy="3063518"/>
            <a:chOff x="167340" y="2256306"/>
            <a:chExt cx="4755419" cy="3063518"/>
          </a:xfrm>
        </p:grpSpPr>
        <p:sp>
          <p:nvSpPr>
            <p:cNvPr id="12" name="文本框 11"/>
            <p:cNvSpPr txBox="1"/>
            <p:nvPr/>
          </p:nvSpPr>
          <p:spPr>
            <a:xfrm>
              <a:off x="185308" y="2256306"/>
              <a:ext cx="4737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h1 {</a:t>
              </a:r>
              <a:r>
                <a:rPr lang="en-US" altLang="zh-CN" dirty="0" err="1">
                  <a:solidFill>
                    <a:schemeClr val="bg1"/>
                  </a:solidFill>
                </a:rPr>
                <a:t>background-color:yellow</a:t>
              </a:r>
              <a:r>
                <a:rPr lang="en-US" altLang="zh-CN" dirty="0">
                  <a:solidFill>
                    <a:schemeClr val="bg1"/>
                  </a:solidFill>
                </a:rPr>
                <a:t>}/*</a:t>
              </a:r>
              <a:r>
                <a:rPr lang="zh-CN" altLang="en-US" dirty="0">
                  <a:solidFill>
                    <a:schemeClr val="bg1"/>
                  </a:solidFill>
                </a:rPr>
                <a:t>加个背景颜色*</a:t>
              </a:r>
              <a:r>
                <a:rPr lang="en-US" altLang="zh-CN" dirty="0">
                  <a:solidFill>
                    <a:schemeClr val="bg1"/>
                  </a:solidFill>
                </a:rPr>
                <a:t>/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7340" y="4673493"/>
              <a:ext cx="28296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&lt;h1&gt;</a:t>
              </a:r>
              <a:r>
                <a:rPr lang="zh-CN" altLang="en-US" dirty="0">
                  <a:solidFill>
                    <a:schemeClr val="bg1"/>
                  </a:solidFill>
                </a:rPr>
                <a:t>我在正经地讲课</a:t>
              </a:r>
              <a:r>
                <a:rPr lang="en-US" altLang="zh-CN" dirty="0">
                  <a:solidFill>
                    <a:schemeClr val="bg1"/>
                  </a:solidFill>
                </a:rPr>
                <a:t>&lt;/h1&gt;</a:t>
              </a:r>
            </a:p>
            <a:p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6280" y="193391"/>
            <a:ext cx="2554056" cy="6363449"/>
            <a:chOff x="256280" y="193391"/>
            <a:chExt cx="2554056" cy="6363449"/>
          </a:xfrm>
        </p:grpSpPr>
        <p:sp>
          <p:nvSpPr>
            <p:cNvPr id="2" name="文本框 1"/>
            <p:cNvSpPr txBox="1"/>
            <p:nvPr/>
          </p:nvSpPr>
          <p:spPr>
            <a:xfrm>
              <a:off x="280724" y="193391"/>
              <a:ext cx="25296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&lt;html&gt;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&lt;head&gt;</a:t>
              </a: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en-US" altLang="zh-CN" dirty="0">
                  <a:solidFill>
                    <a:schemeClr val="bg1"/>
                  </a:solidFill>
                </a:rPr>
                <a:t>&lt;style type="text/</a:t>
              </a:r>
              <a:r>
                <a:rPr lang="en-US" altLang="zh-CN" dirty="0" err="1">
                  <a:solidFill>
                    <a:schemeClr val="bg1"/>
                  </a:solidFill>
                </a:rPr>
                <a:t>css</a:t>
              </a:r>
              <a:r>
                <a:rPr lang="en-US" altLang="zh-CN" dirty="0">
                  <a:solidFill>
                    <a:schemeClr val="bg1"/>
                  </a:solidFill>
                </a:rPr>
                <a:t>"&gt;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6281" y="3489011"/>
              <a:ext cx="9749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&lt;/style&gt;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&lt;/head&gt;</a:t>
              </a:r>
            </a:p>
            <a:p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6280" y="6157335"/>
              <a:ext cx="974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&lt;/html&gt;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6281" y="4052633"/>
              <a:ext cx="885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&lt;body&gt;</a:t>
              </a:r>
            </a:p>
            <a:p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6280" y="5910509"/>
              <a:ext cx="974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&lt;/body&gt;</a:t>
              </a:r>
            </a:p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1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723" y="0"/>
            <a:ext cx="660539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&lt;html&gt;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&lt;head&gt;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&lt;style type="text/</a:t>
            </a:r>
            <a:r>
              <a:rPr lang="en-US" altLang="zh-CN" dirty="0" err="1">
                <a:solidFill>
                  <a:schemeClr val="bg1"/>
                </a:solidFill>
              </a:rPr>
              <a:t>css</a:t>
            </a:r>
            <a:r>
              <a:rPr lang="en-US" altLang="zh-CN" dirty="0">
                <a:solidFill>
                  <a:schemeClr val="bg1"/>
                </a:solidFill>
              </a:rPr>
              <a:t>"&gt;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h1 {</a:t>
            </a:r>
            <a:r>
              <a:rPr lang="en-US" altLang="zh-CN" dirty="0" err="1">
                <a:solidFill>
                  <a:schemeClr val="bg1"/>
                </a:solidFill>
              </a:rPr>
              <a:t>background-color:yellow</a:t>
            </a:r>
            <a:r>
              <a:rPr lang="en-US" altLang="zh-CN" dirty="0">
                <a:solidFill>
                  <a:schemeClr val="bg1"/>
                </a:solidFill>
              </a:rPr>
              <a:t>}/*</a:t>
            </a:r>
            <a:r>
              <a:rPr lang="zh-CN" altLang="en-US" dirty="0">
                <a:solidFill>
                  <a:schemeClr val="bg1"/>
                </a:solidFill>
              </a:rPr>
              <a:t>加个背景颜色*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h2 {</a:t>
            </a:r>
            <a:r>
              <a:rPr lang="en-US" altLang="zh-CN" dirty="0" err="1">
                <a:solidFill>
                  <a:schemeClr val="bg1"/>
                </a:solidFill>
              </a:rPr>
              <a:t>color:skyblue</a:t>
            </a:r>
            <a:r>
              <a:rPr lang="en-US" altLang="zh-CN" dirty="0">
                <a:solidFill>
                  <a:schemeClr val="bg1"/>
                </a:solidFill>
              </a:rPr>
              <a:t>}/*</a:t>
            </a:r>
            <a:r>
              <a:rPr lang="zh-CN" altLang="en-US" dirty="0">
                <a:solidFill>
                  <a:schemeClr val="bg1"/>
                </a:solidFill>
              </a:rPr>
              <a:t>字的颜色也改改改*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h3{font-size: 300%}/*</a:t>
            </a:r>
            <a:r>
              <a:rPr lang="zh-CN" altLang="en-US" dirty="0">
                <a:solidFill>
                  <a:schemeClr val="bg1"/>
                </a:solidFill>
              </a:rPr>
              <a:t>变大变小*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p.doublesolid</a:t>
            </a:r>
            <a:r>
              <a:rPr lang="en-US" altLang="zh-CN" dirty="0">
                <a:solidFill>
                  <a:schemeClr val="bg1"/>
                </a:solidFill>
              </a:rPr>
              <a:t> {border-style: double solid}/*</a:t>
            </a:r>
            <a:r>
              <a:rPr lang="zh-CN" altLang="en-US" dirty="0">
                <a:solidFill>
                  <a:schemeClr val="bg1"/>
                </a:solidFill>
              </a:rPr>
              <a:t>边框 可以用来做表格*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&lt;/style&gt;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&lt;/head&gt;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&lt;body&gt;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&lt;h1&gt;</a:t>
            </a:r>
            <a:r>
              <a:rPr lang="zh-CN" altLang="en-US" dirty="0">
                <a:solidFill>
                  <a:schemeClr val="bg1"/>
                </a:solidFill>
              </a:rPr>
              <a:t>我在正经地讲课</a:t>
            </a:r>
            <a:r>
              <a:rPr lang="en-US" altLang="zh-CN" dirty="0">
                <a:solidFill>
                  <a:schemeClr val="bg1"/>
                </a:solidFill>
              </a:rPr>
              <a:t>&lt;/h1&gt;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&lt;h2&gt;</a:t>
            </a:r>
            <a:r>
              <a:rPr lang="zh-CN" altLang="en-US" dirty="0">
                <a:solidFill>
                  <a:schemeClr val="bg1"/>
                </a:solidFill>
              </a:rPr>
              <a:t>学习使我快乐</a:t>
            </a:r>
            <a:r>
              <a:rPr lang="en-US" altLang="zh-CN" dirty="0">
                <a:solidFill>
                  <a:schemeClr val="bg1"/>
                </a:solidFill>
              </a:rPr>
              <a:t>&lt;/h2&gt;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&lt;h3&gt;</a:t>
            </a:r>
            <a:r>
              <a:rPr lang="zh-CN" altLang="en-US" dirty="0">
                <a:solidFill>
                  <a:schemeClr val="bg1"/>
                </a:solidFill>
              </a:rPr>
              <a:t>夜宵吃什么好</a:t>
            </a:r>
            <a:r>
              <a:rPr lang="en-US" altLang="zh-CN" dirty="0">
                <a:solidFill>
                  <a:schemeClr val="bg1"/>
                </a:solidFill>
              </a:rPr>
              <a:t>&lt;/h3&gt;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&lt;p class="</a:t>
            </a:r>
            <a:r>
              <a:rPr lang="en-US" altLang="zh-CN" dirty="0" err="1">
                <a:solidFill>
                  <a:schemeClr val="bg1"/>
                </a:solidFill>
              </a:rPr>
              <a:t>doublesolid</a:t>
            </a:r>
            <a:r>
              <a:rPr lang="en-US" altLang="zh-CN" dirty="0">
                <a:solidFill>
                  <a:schemeClr val="bg1"/>
                </a:solidFill>
              </a:rPr>
              <a:t>"&gt;</a:t>
            </a:r>
            <a:r>
              <a:rPr lang="zh-CN" altLang="en-US" dirty="0">
                <a:solidFill>
                  <a:schemeClr val="bg1"/>
                </a:solidFill>
              </a:rPr>
              <a:t>我讲够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分钟了吗</a:t>
            </a:r>
            <a:r>
              <a:rPr lang="en-US" altLang="zh-CN" dirty="0">
                <a:solidFill>
                  <a:schemeClr val="bg1"/>
                </a:solidFill>
              </a:rPr>
              <a:t>&lt;/p&gt;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&lt;/body&gt;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&lt;/html&gt;</a:t>
            </a: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7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723" y="0"/>
            <a:ext cx="5240217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&lt;html&gt;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&lt;head&gt;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&lt;style type="text/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"&gt;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img.small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{height: 10%}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img.big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{height: 50%}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img.normal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{height: auto}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&lt;/style&gt;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&lt;/head&gt;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&lt;body&gt;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img</a:t>
            </a:r>
            <a:r>
              <a:rPr lang="en-US" altLang="zh-CN" dirty="0">
                <a:solidFill>
                  <a:srgbClr val="FF0000"/>
                </a:solidFill>
              </a:rPr>
              <a:t> class="small" </a:t>
            </a:r>
            <a:r>
              <a:rPr lang="en-US" altLang="zh-CN" dirty="0" err="1">
                <a:solidFill>
                  <a:srgbClr val="FF0000"/>
                </a:solidFill>
              </a:rPr>
              <a:t>src</a:t>
            </a:r>
            <a:r>
              <a:rPr lang="en-US" altLang="zh-CN" dirty="0">
                <a:solidFill>
                  <a:srgbClr val="FF0000"/>
                </a:solidFill>
              </a:rPr>
              <a:t>="/</a:t>
            </a:r>
            <a:r>
              <a:rPr lang="en-US" altLang="zh-CN" dirty="0" err="1">
                <a:solidFill>
                  <a:srgbClr val="FF0000"/>
                </a:solidFill>
              </a:rPr>
              <a:t>zg</a:t>
            </a:r>
            <a:r>
              <a:rPr lang="en-US" altLang="zh-CN" dirty="0">
                <a:solidFill>
                  <a:srgbClr val="FF0000"/>
                </a:solidFill>
              </a:rPr>
              <a:t>/1449716928716.jpg" /&gt;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br</a:t>
            </a:r>
            <a:r>
              <a:rPr lang="en-US" altLang="zh-CN" dirty="0">
                <a:solidFill>
                  <a:srgbClr val="FF0000"/>
                </a:solidFill>
              </a:rPr>
              <a:t> /&gt;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img</a:t>
            </a:r>
            <a:r>
              <a:rPr lang="en-US" altLang="zh-CN" dirty="0">
                <a:solidFill>
                  <a:srgbClr val="FF0000"/>
                </a:solidFill>
              </a:rPr>
              <a:t> class="big" </a:t>
            </a:r>
            <a:r>
              <a:rPr lang="en-US" altLang="zh-CN" dirty="0" err="1">
                <a:solidFill>
                  <a:srgbClr val="FF0000"/>
                </a:solidFill>
              </a:rPr>
              <a:t>src</a:t>
            </a:r>
            <a:r>
              <a:rPr lang="en-US" altLang="zh-CN" dirty="0">
                <a:solidFill>
                  <a:srgbClr val="FF0000"/>
                </a:solidFill>
              </a:rPr>
              <a:t>="/</a:t>
            </a:r>
            <a:r>
              <a:rPr lang="en-US" altLang="zh-CN" dirty="0" err="1">
                <a:solidFill>
                  <a:srgbClr val="FF0000"/>
                </a:solidFill>
              </a:rPr>
              <a:t>zg</a:t>
            </a:r>
            <a:r>
              <a:rPr lang="en-US" altLang="zh-CN" dirty="0">
                <a:solidFill>
                  <a:srgbClr val="FF0000"/>
                </a:solidFill>
              </a:rPr>
              <a:t>/1449716928716.jpg" /&gt;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br</a:t>
            </a:r>
            <a:r>
              <a:rPr lang="en-US" altLang="zh-CN" dirty="0">
                <a:solidFill>
                  <a:srgbClr val="FF0000"/>
                </a:solidFill>
              </a:rPr>
              <a:t> /&gt;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 err="1">
                <a:solidFill>
                  <a:srgbClr val="FF0000"/>
                </a:solidFill>
              </a:rPr>
              <a:t>img</a:t>
            </a:r>
            <a:r>
              <a:rPr lang="en-US" altLang="zh-CN" dirty="0">
                <a:solidFill>
                  <a:srgbClr val="FF0000"/>
                </a:solidFill>
              </a:rPr>
              <a:t> class="normal" </a:t>
            </a:r>
            <a:r>
              <a:rPr lang="en-US" altLang="zh-CN" dirty="0" err="1">
                <a:solidFill>
                  <a:srgbClr val="FF0000"/>
                </a:solidFill>
              </a:rPr>
              <a:t>src</a:t>
            </a:r>
            <a:r>
              <a:rPr lang="en-US" altLang="zh-CN" dirty="0">
                <a:solidFill>
                  <a:srgbClr val="FF0000"/>
                </a:solidFill>
              </a:rPr>
              <a:t>="/</a:t>
            </a:r>
            <a:r>
              <a:rPr lang="en-US" altLang="zh-CN" dirty="0" err="1">
                <a:solidFill>
                  <a:srgbClr val="FF0000"/>
                </a:solidFill>
              </a:rPr>
              <a:t>zg</a:t>
            </a:r>
            <a:r>
              <a:rPr lang="en-US" altLang="zh-CN" dirty="0">
                <a:solidFill>
                  <a:srgbClr val="FF0000"/>
                </a:solidFill>
              </a:rPr>
              <a:t>/1449716928716.jpg" /&gt;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&lt;/body&gt;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&lt;/html&gt;</a:t>
            </a:r>
            <a:br>
              <a:rPr lang="zh-CN" altLang="en-US" sz="5400" dirty="0"/>
            </a:br>
            <a:endParaRPr lang="zh-CN" altLang="en-US" sz="54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665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78" y="0"/>
            <a:ext cx="9586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2181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0">
                <a:tc grid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200" dirty="0"/>
                        <a:t>   </a:t>
                      </a:r>
                      <a:endParaRPr lang="en-US" altLang="zh-CN" sz="7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629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zh-CN" altLang="en-US" sz="8000" dirty="0">
                        <a:solidFill>
                          <a:schemeClr val="bg1"/>
                        </a:solidFill>
                        <a:latin typeface="Kozuka Mincho Pro H" pitchFamily="18" charset="-128"/>
                        <a:ea typeface="Kozuka Mincho Pro H" pitchFamily="18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42107" y="367335"/>
            <a:ext cx="5029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微软雅黑 Light"/>
                <a:ea typeface="Meiryo UI" panose="020B0604030504040204" pitchFamily="34" charset="-128"/>
                <a:cs typeface="Meiryo UI" panose="020B0604030504040204" pitchFamily="34" charset="-128"/>
              </a:rPr>
              <a:t>何为网页？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868084" y="2718048"/>
            <a:ext cx="1427968" cy="1535411"/>
            <a:chOff x="-95250" y="161926"/>
            <a:chExt cx="654051" cy="703263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1113" y="161926"/>
              <a:ext cx="547688" cy="552450"/>
            </a:xfrm>
            <a:custGeom>
              <a:avLst/>
              <a:gdLst>
                <a:gd name="T0" fmla="*/ 108 w 146"/>
                <a:gd name="T1" fmla="*/ 145 h 147"/>
                <a:gd name="T2" fmla="*/ 102 w 146"/>
                <a:gd name="T3" fmla="*/ 145 h 147"/>
                <a:gd name="T4" fmla="*/ 1 w 146"/>
                <a:gd name="T5" fmla="*/ 44 h 147"/>
                <a:gd name="T6" fmla="*/ 1 w 146"/>
                <a:gd name="T7" fmla="*/ 39 h 147"/>
                <a:gd name="T8" fmla="*/ 39 w 146"/>
                <a:gd name="T9" fmla="*/ 1 h 147"/>
                <a:gd name="T10" fmla="*/ 44 w 146"/>
                <a:gd name="T11" fmla="*/ 1 h 147"/>
                <a:gd name="T12" fmla="*/ 145 w 146"/>
                <a:gd name="T13" fmla="*/ 102 h 147"/>
                <a:gd name="T14" fmla="*/ 145 w 146"/>
                <a:gd name="T15" fmla="*/ 108 h 147"/>
                <a:gd name="T16" fmla="*/ 108 w 146"/>
                <a:gd name="T17" fmla="*/ 14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7">
                  <a:moveTo>
                    <a:pt x="108" y="145"/>
                  </a:moveTo>
                  <a:cubicBezTo>
                    <a:pt x="106" y="147"/>
                    <a:pt x="103" y="147"/>
                    <a:pt x="102" y="1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0"/>
                    <a:pt x="1" y="39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3" y="0"/>
                    <a:pt x="44" y="1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46" y="104"/>
                    <a:pt x="146" y="106"/>
                    <a:pt x="145" y="108"/>
                  </a:cubicBezTo>
                  <a:lnTo>
                    <a:pt x="108" y="145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88900" y="598488"/>
              <a:ext cx="431800" cy="217488"/>
            </a:xfrm>
            <a:custGeom>
              <a:avLst/>
              <a:gdLst>
                <a:gd name="T0" fmla="*/ 104 w 115"/>
                <a:gd name="T1" fmla="*/ 12 h 58"/>
                <a:gd name="T2" fmla="*/ 114 w 115"/>
                <a:gd name="T3" fmla="*/ 21 h 58"/>
                <a:gd name="T4" fmla="*/ 114 w 115"/>
                <a:gd name="T5" fmla="*/ 27 h 58"/>
                <a:gd name="T6" fmla="*/ 84 w 115"/>
                <a:gd name="T7" fmla="*/ 57 h 58"/>
                <a:gd name="T8" fmla="*/ 78 w 115"/>
                <a:gd name="T9" fmla="*/ 57 h 58"/>
                <a:gd name="T10" fmla="*/ 23 w 115"/>
                <a:gd name="T11" fmla="*/ 2 h 58"/>
                <a:gd name="T12" fmla="*/ 18 w 115"/>
                <a:gd name="T13" fmla="*/ 2 h 58"/>
                <a:gd name="T14" fmla="*/ 0 w 115"/>
                <a:gd name="T1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58">
                  <a:moveTo>
                    <a:pt x="104" y="12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3"/>
                    <a:pt x="115" y="26"/>
                    <a:pt x="114" y="2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2" y="58"/>
                    <a:pt x="80" y="58"/>
                    <a:pt x="78" y="5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0"/>
                    <a:pt x="18" y="2"/>
                  </a:cubicBezTo>
                  <a:cubicBezTo>
                    <a:pt x="0" y="19"/>
                    <a:pt x="0" y="19"/>
                    <a:pt x="0" y="19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-95250" y="635001"/>
              <a:ext cx="230188" cy="230188"/>
            </a:xfrm>
            <a:custGeom>
              <a:avLst/>
              <a:gdLst>
                <a:gd name="T0" fmla="*/ 24 w 61"/>
                <a:gd name="T1" fmla="*/ 60 h 61"/>
                <a:gd name="T2" fmla="*/ 18 w 61"/>
                <a:gd name="T3" fmla="*/ 60 h 61"/>
                <a:gd name="T4" fmla="*/ 1 w 61"/>
                <a:gd name="T5" fmla="*/ 42 h 61"/>
                <a:gd name="T6" fmla="*/ 1 w 61"/>
                <a:gd name="T7" fmla="*/ 37 h 61"/>
                <a:gd name="T8" fmla="*/ 36 w 61"/>
                <a:gd name="T9" fmla="*/ 2 h 61"/>
                <a:gd name="T10" fmla="*/ 42 w 61"/>
                <a:gd name="T11" fmla="*/ 2 h 61"/>
                <a:gd name="T12" fmla="*/ 59 w 61"/>
                <a:gd name="T13" fmla="*/ 19 h 61"/>
                <a:gd name="T14" fmla="*/ 59 w 61"/>
                <a:gd name="T15" fmla="*/ 25 h 61"/>
                <a:gd name="T16" fmla="*/ 24 w 61"/>
                <a:gd name="T17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24" y="60"/>
                  </a:moveTo>
                  <a:cubicBezTo>
                    <a:pt x="23" y="61"/>
                    <a:pt x="20" y="61"/>
                    <a:pt x="18" y="6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1"/>
                    <a:pt x="0" y="38"/>
                    <a:pt x="1" y="3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21"/>
                    <a:pt x="61" y="23"/>
                    <a:pt x="59" y="25"/>
                  </a:cubicBezTo>
                  <a:lnTo>
                    <a:pt x="24" y="60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H="1">
              <a:off x="449263" y="601663"/>
              <a:ext cx="87313" cy="87313"/>
            </a:xfrm>
            <a:prstGeom prst="line">
              <a:avLst/>
            </a:pr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7156" y="2525596"/>
            <a:ext cx="1605175" cy="1727863"/>
            <a:chOff x="1279525" y="3249613"/>
            <a:chExt cx="498475" cy="536575"/>
          </a:xfrm>
        </p:grpSpPr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279525" y="3249613"/>
              <a:ext cx="385763" cy="536575"/>
            </a:xfrm>
            <a:custGeom>
              <a:avLst/>
              <a:gdLst>
                <a:gd name="T0" fmla="*/ 103 w 103"/>
                <a:gd name="T1" fmla="*/ 91 h 143"/>
                <a:gd name="T2" fmla="*/ 51 w 103"/>
                <a:gd name="T3" fmla="*/ 143 h 143"/>
                <a:gd name="T4" fmla="*/ 0 w 103"/>
                <a:gd name="T5" fmla="*/ 91 h 143"/>
                <a:gd name="T6" fmla="*/ 51 w 103"/>
                <a:gd name="T7" fmla="*/ 0 h 143"/>
                <a:gd name="T8" fmla="*/ 103 w 103"/>
                <a:gd name="T9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3">
                  <a:moveTo>
                    <a:pt x="103" y="91"/>
                  </a:moveTo>
                  <a:cubicBezTo>
                    <a:pt x="103" y="120"/>
                    <a:pt x="80" y="143"/>
                    <a:pt x="51" y="143"/>
                  </a:cubicBezTo>
                  <a:cubicBezTo>
                    <a:pt x="23" y="143"/>
                    <a:pt x="0" y="120"/>
                    <a:pt x="0" y="91"/>
                  </a:cubicBezTo>
                  <a:cubicBezTo>
                    <a:pt x="0" y="63"/>
                    <a:pt x="51" y="0"/>
                    <a:pt x="51" y="0"/>
                  </a:cubicBezTo>
                  <a:cubicBezTo>
                    <a:pt x="51" y="0"/>
                    <a:pt x="103" y="63"/>
                    <a:pt x="103" y="91"/>
                  </a:cubicBez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651000" y="3373438"/>
              <a:ext cx="127000" cy="254000"/>
            </a:xfrm>
            <a:custGeom>
              <a:avLst/>
              <a:gdLst>
                <a:gd name="T0" fmla="*/ 0 w 34"/>
                <a:gd name="T1" fmla="*/ 13 h 68"/>
                <a:gd name="T2" fmla="*/ 9 w 34"/>
                <a:gd name="T3" fmla="*/ 0 h 68"/>
                <a:gd name="T4" fmla="*/ 34 w 34"/>
                <a:gd name="T5" fmla="*/ 44 h 68"/>
                <a:gd name="T6" fmla="*/ 15 w 34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68">
                  <a:moveTo>
                    <a:pt x="0" y="13"/>
                  </a:moveTo>
                  <a:cubicBezTo>
                    <a:pt x="5" y="6"/>
                    <a:pt x="9" y="0"/>
                    <a:pt x="9" y="0"/>
                  </a:cubicBezTo>
                  <a:cubicBezTo>
                    <a:pt x="9" y="0"/>
                    <a:pt x="34" y="31"/>
                    <a:pt x="34" y="44"/>
                  </a:cubicBezTo>
                  <a:cubicBezTo>
                    <a:pt x="34" y="56"/>
                    <a:pt x="26" y="66"/>
                    <a:pt x="15" y="6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07826" y="4777051"/>
            <a:ext cx="1951519" cy="1939901"/>
            <a:chOff x="8961438" y="73026"/>
            <a:chExt cx="800100" cy="795337"/>
          </a:xfrm>
        </p:grpSpPr>
        <p:sp>
          <p:nvSpPr>
            <p:cNvPr id="28" name="Line 124"/>
            <p:cNvSpPr>
              <a:spLocks noChangeShapeType="1"/>
            </p:cNvSpPr>
            <p:nvPr/>
          </p:nvSpPr>
          <p:spPr bwMode="auto">
            <a:xfrm flipH="1">
              <a:off x="9021763" y="133351"/>
              <a:ext cx="349250" cy="34925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5"/>
            <p:cNvSpPr>
              <a:spLocks/>
            </p:cNvSpPr>
            <p:nvPr/>
          </p:nvSpPr>
          <p:spPr bwMode="auto">
            <a:xfrm>
              <a:off x="9351963" y="73026"/>
              <a:ext cx="79375" cy="77788"/>
            </a:xfrm>
            <a:custGeom>
              <a:avLst/>
              <a:gdLst>
                <a:gd name="T0" fmla="*/ 50 w 50"/>
                <a:gd name="T1" fmla="*/ 26 h 49"/>
                <a:gd name="T2" fmla="*/ 24 w 50"/>
                <a:gd name="T3" fmla="*/ 49 h 49"/>
                <a:gd name="T4" fmla="*/ 0 w 50"/>
                <a:gd name="T5" fmla="*/ 26 h 49"/>
                <a:gd name="T6" fmla="*/ 24 w 50"/>
                <a:gd name="T7" fmla="*/ 0 h 49"/>
                <a:gd name="T8" fmla="*/ 50 w 50"/>
                <a:gd name="T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6"/>
                  </a:moveTo>
                  <a:lnTo>
                    <a:pt x="24" y="49"/>
                  </a:lnTo>
                  <a:lnTo>
                    <a:pt x="0" y="26"/>
                  </a:lnTo>
                  <a:lnTo>
                    <a:pt x="24" y="0"/>
                  </a:lnTo>
                  <a:lnTo>
                    <a:pt x="50" y="26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26"/>
            <p:cNvSpPr>
              <a:spLocks/>
            </p:cNvSpPr>
            <p:nvPr/>
          </p:nvSpPr>
          <p:spPr bwMode="auto">
            <a:xfrm>
              <a:off x="8961438" y="463551"/>
              <a:ext cx="79375" cy="77788"/>
            </a:xfrm>
            <a:custGeom>
              <a:avLst/>
              <a:gdLst>
                <a:gd name="T0" fmla="*/ 50 w 50"/>
                <a:gd name="T1" fmla="*/ 23 h 49"/>
                <a:gd name="T2" fmla="*/ 26 w 50"/>
                <a:gd name="T3" fmla="*/ 49 h 49"/>
                <a:gd name="T4" fmla="*/ 0 w 50"/>
                <a:gd name="T5" fmla="*/ 23 h 49"/>
                <a:gd name="T6" fmla="*/ 26 w 50"/>
                <a:gd name="T7" fmla="*/ 0 h 49"/>
                <a:gd name="T8" fmla="*/ 50 w 50"/>
                <a:gd name="T9" fmla="*/ 2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50" y="23"/>
                  </a:moveTo>
                  <a:lnTo>
                    <a:pt x="26" y="49"/>
                  </a:ln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27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128"/>
            <p:cNvSpPr>
              <a:spLocks noChangeArrowheads="1"/>
            </p:cNvSpPr>
            <p:nvPr/>
          </p:nvSpPr>
          <p:spPr bwMode="auto">
            <a:xfrm>
              <a:off x="9178925" y="290513"/>
              <a:ext cx="33338" cy="333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29"/>
            <p:cNvSpPr>
              <a:spLocks/>
            </p:cNvSpPr>
            <p:nvPr/>
          </p:nvSpPr>
          <p:spPr bwMode="auto">
            <a:xfrm>
              <a:off x="9101138" y="211138"/>
              <a:ext cx="660400" cy="657225"/>
            </a:xfrm>
            <a:custGeom>
              <a:avLst/>
              <a:gdLst>
                <a:gd name="T0" fmla="*/ 88 w 176"/>
                <a:gd name="T1" fmla="*/ 175 h 175"/>
                <a:gd name="T2" fmla="*/ 0 w 176"/>
                <a:gd name="T3" fmla="*/ 88 h 175"/>
                <a:gd name="T4" fmla="*/ 88 w 176"/>
                <a:gd name="T5" fmla="*/ 0 h 175"/>
                <a:gd name="T6" fmla="*/ 176 w 176"/>
                <a:gd name="T7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75"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6" y="39"/>
                    <a:pt x="176" y="88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76928" y="5081336"/>
            <a:ext cx="1527536" cy="1296480"/>
            <a:chOff x="6462713" y="6199188"/>
            <a:chExt cx="566738" cy="481013"/>
          </a:xfrm>
        </p:grpSpPr>
        <p:sp>
          <p:nvSpPr>
            <p:cNvPr id="35" name="Freeform 244"/>
            <p:cNvSpPr>
              <a:spLocks/>
            </p:cNvSpPr>
            <p:nvPr/>
          </p:nvSpPr>
          <p:spPr bwMode="auto">
            <a:xfrm>
              <a:off x="6462713" y="6465888"/>
              <a:ext cx="465138" cy="214313"/>
            </a:xfrm>
            <a:custGeom>
              <a:avLst/>
              <a:gdLst>
                <a:gd name="T0" fmla="*/ 42 w 124"/>
                <a:gd name="T1" fmla="*/ 0 h 57"/>
                <a:gd name="T2" fmla="*/ 8 w 124"/>
                <a:gd name="T3" fmla="*/ 0 h 57"/>
                <a:gd name="T4" fmla="*/ 0 w 124"/>
                <a:gd name="T5" fmla="*/ 8 h 57"/>
                <a:gd name="T6" fmla="*/ 0 w 124"/>
                <a:gd name="T7" fmla="*/ 49 h 57"/>
                <a:gd name="T8" fmla="*/ 8 w 124"/>
                <a:gd name="T9" fmla="*/ 57 h 57"/>
                <a:gd name="T10" fmla="*/ 124 w 124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7">
                  <a:moveTo>
                    <a:pt x="4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24" y="57"/>
                    <a:pt x="124" y="57"/>
                    <a:pt x="124" y="57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45"/>
            <p:cNvSpPr>
              <a:spLocks/>
            </p:cNvSpPr>
            <p:nvPr/>
          </p:nvSpPr>
          <p:spPr bwMode="auto">
            <a:xfrm>
              <a:off x="6515100" y="6210300"/>
              <a:ext cx="307975" cy="461963"/>
            </a:xfrm>
            <a:custGeom>
              <a:avLst/>
              <a:gdLst>
                <a:gd name="T0" fmla="*/ 80 w 82"/>
                <a:gd name="T1" fmla="*/ 40 h 123"/>
                <a:gd name="T2" fmla="*/ 44 w 82"/>
                <a:gd name="T3" fmla="*/ 3 h 123"/>
                <a:gd name="T4" fmla="*/ 32 w 82"/>
                <a:gd name="T5" fmla="*/ 3 h 123"/>
                <a:gd name="T6" fmla="*/ 3 w 82"/>
                <a:gd name="T7" fmla="*/ 32 h 123"/>
                <a:gd name="T8" fmla="*/ 3 w 82"/>
                <a:gd name="T9" fmla="*/ 44 h 123"/>
                <a:gd name="T10" fmla="*/ 82 w 82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3">
                  <a:moveTo>
                    <a:pt x="80" y="40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1" y="0"/>
                    <a:pt x="35" y="0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41"/>
                    <a:pt x="3" y="44"/>
                  </a:cubicBezTo>
                  <a:cubicBezTo>
                    <a:pt x="82" y="123"/>
                    <a:pt x="82" y="123"/>
                    <a:pt x="82" y="123"/>
                  </a:cubicBezTo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46"/>
            <p:cNvSpPr>
              <a:spLocks/>
            </p:cNvSpPr>
            <p:nvPr/>
          </p:nvSpPr>
          <p:spPr bwMode="auto">
            <a:xfrm>
              <a:off x="6815138" y="6199188"/>
              <a:ext cx="214313" cy="481013"/>
            </a:xfrm>
            <a:custGeom>
              <a:avLst/>
              <a:gdLst>
                <a:gd name="T0" fmla="*/ 49 w 57"/>
                <a:gd name="T1" fmla="*/ 128 h 128"/>
                <a:gd name="T2" fmla="*/ 57 w 57"/>
                <a:gd name="T3" fmla="*/ 120 h 128"/>
                <a:gd name="T4" fmla="*/ 57 w 57"/>
                <a:gd name="T5" fmla="*/ 8 h 128"/>
                <a:gd name="T6" fmla="*/ 49 w 57"/>
                <a:gd name="T7" fmla="*/ 0 h 128"/>
                <a:gd name="T8" fmla="*/ 8 w 57"/>
                <a:gd name="T9" fmla="*/ 0 h 128"/>
                <a:gd name="T10" fmla="*/ 0 w 57"/>
                <a:gd name="T11" fmla="*/ 8 h 128"/>
                <a:gd name="T12" fmla="*/ 0 w 57"/>
                <a:gd name="T13" fmla="*/ 120 h 128"/>
                <a:gd name="T14" fmla="*/ 8 w 57"/>
                <a:gd name="T15" fmla="*/ 128 h 128"/>
                <a:gd name="T16" fmla="*/ 49 w 5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28">
                  <a:moveTo>
                    <a:pt x="49" y="128"/>
                  </a:moveTo>
                  <a:cubicBezTo>
                    <a:pt x="54" y="128"/>
                    <a:pt x="57" y="124"/>
                    <a:pt x="57" y="120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4"/>
                    <a:pt x="54" y="0"/>
                    <a:pt x="4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lnTo>
                    <a:pt x="49" y="128"/>
                  </a:lnTo>
                  <a:close/>
                </a:path>
              </a:pathLst>
            </a:custGeom>
            <a:noFill/>
            <a:ln w="30163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6859588" y="6605588"/>
              <a:ext cx="33338" cy="3333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3661913" y="2745391"/>
            <a:ext cx="21673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Kozuka Mincho Pro H" pitchFamily="18" charset="-128"/>
                <a:ea typeface="Kozuka Mincho Pro H" pitchFamily="18" charset="-128"/>
              </a:rPr>
              <a:t>文字</a:t>
            </a:r>
          </a:p>
        </p:txBody>
      </p:sp>
      <p:sp>
        <p:nvSpPr>
          <p:cNvPr id="41" name="矩形 40"/>
          <p:cNvSpPr/>
          <p:nvPr/>
        </p:nvSpPr>
        <p:spPr>
          <a:xfrm>
            <a:off x="9760304" y="2976460"/>
            <a:ext cx="19165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rPr>
              <a:t>视频</a:t>
            </a:r>
          </a:p>
        </p:txBody>
      </p:sp>
      <p:sp>
        <p:nvSpPr>
          <p:cNvPr id="42" name="矩形 41"/>
          <p:cNvSpPr/>
          <p:nvPr/>
        </p:nvSpPr>
        <p:spPr>
          <a:xfrm>
            <a:off x="6709841" y="5209057"/>
            <a:ext cx="19165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Kozuka Mincho Pro B" pitchFamily="18" charset="-128"/>
                <a:ea typeface="Kozuka Mincho Pro B" pitchFamily="18" charset="-128"/>
              </a:rPr>
              <a:t>音乐</a:t>
            </a:r>
          </a:p>
        </p:txBody>
      </p:sp>
      <p:sp>
        <p:nvSpPr>
          <p:cNvPr id="43" name="等腰三角形 42"/>
          <p:cNvSpPr/>
          <p:nvPr/>
        </p:nvSpPr>
        <p:spPr>
          <a:xfrm rot="5400000">
            <a:off x="2914412" y="3222827"/>
            <a:ext cx="608862" cy="358155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10800000">
            <a:off x="7347003" y="4566033"/>
            <a:ext cx="608863" cy="358154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6200000">
            <a:off x="2577416" y="5432874"/>
            <a:ext cx="608862" cy="358155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>
            <a:off x="10382697" y="4270494"/>
            <a:ext cx="608863" cy="358154"/>
          </a:xfrm>
          <a:prstGeom prst="triangle">
            <a:avLst/>
          </a:prstGeom>
          <a:solidFill>
            <a:srgbClr val="07C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90063" y="5079016"/>
            <a:ext cx="21673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Kozuka Mincho Pro H" pitchFamily="18" charset="-128"/>
                <a:ea typeface="Kozuka Mincho Pro H" pitchFamily="18" charset="-128"/>
              </a:rPr>
              <a:t>图片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24950" y="-152400"/>
            <a:ext cx="289855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/>
              <a:t>ML</a:t>
            </a:r>
            <a:endParaRPr lang="zh-CN" altLang="en-US" sz="16600" dirty="0"/>
          </a:p>
        </p:txBody>
      </p:sp>
      <p:sp>
        <p:nvSpPr>
          <p:cNvPr id="49" name="TextBox 48"/>
          <p:cNvSpPr txBox="1"/>
          <p:nvPr/>
        </p:nvSpPr>
        <p:spPr>
          <a:xfrm>
            <a:off x="6410325" y="-123825"/>
            <a:ext cx="25474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HT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0" y="425450"/>
            <a:ext cx="12192000" cy="6007100"/>
            <a:chOff x="0" y="425450"/>
            <a:chExt cx="12192000" cy="6007100"/>
          </a:xfrm>
        </p:grpSpPr>
        <p:grpSp>
          <p:nvGrpSpPr>
            <p:cNvPr id="51" name="组合 50"/>
            <p:cNvGrpSpPr/>
            <p:nvPr/>
          </p:nvGrpSpPr>
          <p:grpSpPr>
            <a:xfrm>
              <a:off x="0" y="425450"/>
              <a:ext cx="12192000" cy="6007100"/>
              <a:chOff x="0" y="425450"/>
              <a:chExt cx="12192000" cy="6007100"/>
            </a:xfrm>
          </p:grpSpPr>
          <p:pic>
            <p:nvPicPr>
              <p:cNvPr id="40" name="图片 39" descr="QQ截图20161029221440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425450"/>
                <a:ext cx="12192000" cy="6007100"/>
              </a:xfrm>
              <a:prstGeom prst="rect">
                <a:avLst/>
              </a:prstGeom>
            </p:spPr>
          </p:pic>
          <p:sp>
            <p:nvSpPr>
              <p:cNvPr id="50" name="矩形 49"/>
              <p:cNvSpPr/>
              <p:nvPr/>
            </p:nvSpPr>
            <p:spPr>
              <a:xfrm>
                <a:off x="10709031" y="465992"/>
                <a:ext cx="448407" cy="1494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7860323" y="4862146"/>
              <a:ext cx="756139" cy="105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63955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allAtOnce"/>
      <p:bldP spid="41" grpId="1" build="allAtOnce"/>
      <p:bldP spid="42" grpId="0" build="allAtOnce"/>
      <p:bldP spid="47" grpId="0" build="allAtOnce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31863" y="1935331"/>
            <a:ext cx="736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7C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做网页前台设计的标准套装</a:t>
            </a:r>
            <a:r>
              <a:rPr lang="zh-CN" altLang="en-US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：内容（</a:t>
            </a:r>
            <a:r>
              <a:rPr lang="en-US" altLang="zh-CN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r>
              <a:rPr lang="en-US" altLang="zh-CN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</a:t>
            </a:r>
            <a:r>
              <a:rPr lang="zh-CN" altLang="en-US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样式</a:t>
            </a:r>
            <a:r>
              <a:rPr lang="en-US" altLang="zh-CN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(CSS) + </a:t>
            </a:r>
            <a:r>
              <a:rPr lang="zh-CN" altLang="en-US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脚本</a:t>
            </a:r>
            <a:r>
              <a:rPr lang="en-US" altLang="zh-CN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(JS) </a:t>
            </a:r>
            <a:r>
              <a:rPr lang="zh-CN" altLang="en-US" b="1" dirty="0">
                <a:solidFill>
                  <a:srgbClr val="07C6C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2240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做网页前台设计的标准套装  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2240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做网页前台设计的标准套装  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2240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做网页前台设计的标准套装 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8282240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做网页前台设计的标准套装  </a:t>
            </a:r>
          </a:p>
        </p:txBody>
      </p:sp>
    </p:spTree>
    <p:extLst>
      <p:ext uri="{BB962C8B-B14F-4D97-AF65-F5344CB8AC3E}">
        <p14:creationId xmlns:p14="http://schemas.microsoft.com/office/powerpoint/2010/main" val="362885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798278" y="1336430"/>
            <a:ext cx="4290647" cy="4290646"/>
            <a:chOff x="3798277" y="1336430"/>
            <a:chExt cx="4290646" cy="4290646"/>
          </a:xfrm>
        </p:grpSpPr>
        <p:sp>
          <p:nvSpPr>
            <p:cNvPr id="4" name="弧形 3"/>
            <p:cNvSpPr/>
            <p:nvPr/>
          </p:nvSpPr>
          <p:spPr>
            <a:xfrm>
              <a:off x="3798277" y="1336430"/>
              <a:ext cx="4290646" cy="4290646"/>
            </a:xfrm>
            <a:prstGeom prst="arc">
              <a:avLst>
                <a:gd name="adj1" fmla="val 15353387"/>
                <a:gd name="adj2" fmla="val 13860959"/>
              </a:avLst>
            </a:prstGeom>
            <a:ln>
              <a:solidFill>
                <a:srgbClr val="07C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2984630">
              <a:off x="4540026" y="1630003"/>
              <a:ext cx="290683" cy="250588"/>
            </a:xfrm>
            <a:prstGeom prst="triangle">
              <a:avLst/>
            </a:prstGeom>
            <a:solidFill>
              <a:srgbClr val="07C6CE"/>
            </a:solidFill>
            <a:ln>
              <a:solidFill>
                <a:srgbClr val="07C6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5936777" y="1261366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4" name="直接连接符 13"/>
          <p:cNvCxnSpPr>
            <a:stCxn id="12" idx="6"/>
          </p:cNvCxnSpPr>
          <p:nvPr/>
        </p:nvCxnSpPr>
        <p:spPr>
          <a:xfrm>
            <a:off x="6086904" y="1336429"/>
            <a:ext cx="1479105" cy="0"/>
          </a:xfrm>
          <a:prstGeom prst="line">
            <a:avLst/>
          </a:prstGeom>
          <a:solidFill>
            <a:schemeClr val="bg1"/>
          </a:solidFill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805390" y="5354463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2" name="直接连接符 21"/>
          <p:cNvCxnSpPr>
            <a:stCxn id="21" idx="6"/>
          </p:cNvCxnSpPr>
          <p:nvPr/>
        </p:nvCxnSpPr>
        <p:spPr>
          <a:xfrm flipV="1">
            <a:off x="6955517" y="5425124"/>
            <a:ext cx="534341" cy="4402"/>
          </a:xfrm>
          <a:prstGeom prst="line">
            <a:avLst/>
          </a:prstGeom>
          <a:solidFill>
            <a:schemeClr val="bg1"/>
          </a:solidFill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757809" y="3786993"/>
            <a:ext cx="150127" cy="150126"/>
          </a:xfrm>
          <a:prstGeom prst="ellipse">
            <a:avLst/>
          </a:prstGeom>
          <a:solidFill>
            <a:srgbClr val="07C6CE"/>
          </a:solidFill>
          <a:ln>
            <a:solidFill>
              <a:srgbClr val="07C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238252" y="3885221"/>
            <a:ext cx="519557" cy="0"/>
          </a:xfrm>
          <a:prstGeom prst="line">
            <a:avLst/>
          </a:prstGeom>
          <a:ln w="3175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999746" y="690500"/>
            <a:ext cx="1813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就是框架，是一个房子的顶梁柱：门，墙，柱子，屋顶</a:t>
            </a:r>
          </a:p>
        </p:txBody>
      </p:sp>
      <p:sp>
        <p:nvSpPr>
          <p:cNvPr id="70" name="矩形 69"/>
          <p:cNvSpPr/>
          <p:nvPr/>
        </p:nvSpPr>
        <p:spPr>
          <a:xfrm>
            <a:off x="9962629" y="4807914"/>
            <a:ext cx="17008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是刷墙的颜料，确定屋子多高宽，门窗在哪，美化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56099" y="4409461"/>
            <a:ext cx="32394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是让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更生动，调整房子的各个已经就位的元素，让它们能够灵活地移动或者活动，比如控制一个门是开着还是关着的，把桌子从左边移动到右边等等，让网页会动起来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40686" y="257225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假如我买得起房子，那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9999746" y="805769"/>
            <a:ext cx="0" cy="911194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9809283" y="5354463"/>
            <a:ext cx="2117" cy="914388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385129" y="4257355"/>
            <a:ext cx="1149479" cy="0"/>
          </a:xfrm>
          <a:prstGeom prst="line">
            <a:avLst/>
          </a:prstGeom>
          <a:ln w="76200">
            <a:solidFill>
              <a:srgbClr val="07C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39" y="499912"/>
            <a:ext cx="2194361" cy="1592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69" y="4904778"/>
            <a:ext cx="2003377" cy="16065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6" y="1947182"/>
            <a:ext cx="2929623" cy="207781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86" y="1936841"/>
            <a:ext cx="4275473" cy="31648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46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5476567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FF00"/>
                </a:solidFill>
              </a:rPr>
              <a:t>&lt;html&gt;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&lt;head&gt;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&lt;style type="text/</a:t>
            </a:r>
            <a:r>
              <a:rPr lang="en-US" altLang="zh-CN" sz="1400" dirty="0" err="1">
                <a:solidFill>
                  <a:srgbClr val="FFFF00"/>
                </a:solidFill>
              </a:rPr>
              <a:t>css</a:t>
            </a:r>
            <a:r>
              <a:rPr lang="en-US" altLang="zh-CN" sz="1400" dirty="0">
                <a:solidFill>
                  <a:srgbClr val="FFFF00"/>
                </a:solidFill>
              </a:rPr>
              <a:t>"&gt;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&lt;!-- 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body{</a:t>
            </a:r>
            <a:r>
              <a:rPr lang="en-US" altLang="zh-CN" sz="1400" dirty="0" err="1">
                <a:solidFill>
                  <a:srgbClr val="FFFF00"/>
                </a:solidFill>
              </a:rPr>
              <a:t>background-image:url</a:t>
            </a:r>
            <a:r>
              <a:rPr lang="en-US" altLang="zh-CN" sz="1400" dirty="0">
                <a:solidFill>
                  <a:srgbClr val="FFFF00"/>
                </a:solidFill>
              </a:rPr>
              <a:t>(IMG_1641.JPG);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background- </a:t>
            </a:r>
            <a:r>
              <a:rPr lang="en-US" altLang="zh-CN" sz="1400" dirty="0" err="1">
                <a:solidFill>
                  <a:srgbClr val="FFFF00"/>
                </a:solidFill>
              </a:rPr>
              <a:t>attachment:scroll</a:t>
            </a:r>
            <a:r>
              <a:rPr lang="en-US" altLang="zh-CN" sz="1400" dirty="0">
                <a:solidFill>
                  <a:srgbClr val="FFFF00"/>
                </a:solidFill>
              </a:rPr>
              <a:t>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background-position:100% ;   </a:t>
            </a:r>
            <a:r>
              <a:rPr lang="en-US" altLang="zh-CN" sz="1400" dirty="0" err="1">
                <a:solidFill>
                  <a:srgbClr val="FFFF00"/>
                </a:solidFill>
              </a:rPr>
              <a:t>background-repeat:no-repeat</a:t>
            </a:r>
            <a:r>
              <a:rPr lang="en-US" altLang="zh-CN" sz="1400" dirty="0">
                <a:solidFill>
                  <a:srgbClr val="FFFF00"/>
                </a:solidFill>
              </a:rPr>
              <a:t>} 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h2{font-family:</a:t>
            </a:r>
            <a:r>
              <a:rPr lang="zh-CN" altLang="en-US" sz="1400" dirty="0">
                <a:solidFill>
                  <a:srgbClr val="FFFF00"/>
                </a:solidFill>
              </a:rPr>
              <a:t>黑体</a:t>
            </a:r>
            <a:r>
              <a:rPr lang="en-US" altLang="zh-CN" sz="1400" dirty="0">
                <a:solidFill>
                  <a:srgbClr val="FFFF00"/>
                </a:solidFill>
              </a:rPr>
              <a:t>;font-size:22pt; </a:t>
            </a:r>
            <a:r>
              <a:rPr lang="en-US" altLang="zh-CN" sz="1400" dirty="0" err="1">
                <a:solidFill>
                  <a:srgbClr val="FFFF00"/>
                </a:solidFill>
              </a:rPr>
              <a:t>color:red;text-align:center</a:t>
            </a:r>
            <a:r>
              <a:rPr lang="en-US" altLang="zh-CN" sz="1400" dirty="0">
                <a:solidFill>
                  <a:srgbClr val="FFFF00"/>
                </a:solidFill>
              </a:rPr>
              <a:t>} 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.p1{font-size:20px;color:white; </a:t>
            </a:r>
            <a:r>
              <a:rPr lang="en-US" altLang="zh-CN" sz="1400" dirty="0" err="1">
                <a:solidFill>
                  <a:srgbClr val="FFFF00"/>
                </a:solidFill>
              </a:rPr>
              <a:t>text-align:left</a:t>
            </a:r>
            <a:r>
              <a:rPr lang="en-US" altLang="zh-CN" sz="1400" dirty="0">
                <a:solidFill>
                  <a:srgbClr val="FFFF00"/>
                </a:solidFill>
              </a:rPr>
              <a:t>} 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--&gt;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&lt;/style&gt;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&lt;/head&gt;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&lt;body&gt; </a:t>
            </a:r>
          </a:p>
          <a:p>
            <a:endParaRPr lang="en-US" altLang="zh-CN" sz="1400" dirty="0">
              <a:solidFill>
                <a:srgbClr val="FFFF00"/>
              </a:solidFill>
            </a:endParaRPr>
          </a:p>
          <a:p>
            <a:r>
              <a:rPr lang="en-US" altLang="zh-CN" sz="1400" dirty="0">
                <a:solidFill>
                  <a:srgbClr val="FFFF00"/>
                </a:solidFill>
              </a:rPr>
              <a:t>  &lt;h2&gt;</a:t>
            </a:r>
            <a:r>
              <a:rPr lang="zh-CN" altLang="en-US" sz="1400" dirty="0">
                <a:solidFill>
                  <a:srgbClr val="FFFF00"/>
                </a:solidFill>
              </a:rPr>
              <a:t>第一个</a:t>
            </a:r>
            <a:r>
              <a:rPr lang="en-US" altLang="zh-CN" sz="1400" dirty="0">
                <a:solidFill>
                  <a:srgbClr val="FFFF00"/>
                </a:solidFill>
              </a:rPr>
              <a:t>HTML</a:t>
            </a:r>
            <a:r>
              <a:rPr lang="zh-CN" altLang="en-US" sz="1400" dirty="0">
                <a:solidFill>
                  <a:srgbClr val="FFFF00"/>
                </a:solidFill>
              </a:rPr>
              <a:t>、</a:t>
            </a:r>
            <a:r>
              <a:rPr lang="en-US" altLang="zh-CN" sz="1400" dirty="0">
                <a:solidFill>
                  <a:srgbClr val="FFFF00"/>
                </a:solidFill>
              </a:rPr>
              <a:t>CSS</a:t>
            </a:r>
            <a:r>
              <a:rPr lang="zh-CN" altLang="en-US" sz="1400" dirty="0">
                <a:solidFill>
                  <a:srgbClr val="FFFF00"/>
                </a:solidFill>
              </a:rPr>
              <a:t>、</a:t>
            </a:r>
            <a:r>
              <a:rPr lang="en-US" altLang="zh-CN" sz="1400" dirty="0">
                <a:solidFill>
                  <a:srgbClr val="FFFF00"/>
                </a:solidFill>
              </a:rPr>
              <a:t>JavaScript</a:t>
            </a:r>
            <a:r>
              <a:rPr lang="zh-CN" altLang="en-US" sz="1400" dirty="0">
                <a:solidFill>
                  <a:srgbClr val="FFFF00"/>
                </a:solidFill>
              </a:rPr>
              <a:t>实例</a:t>
            </a:r>
            <a:r>
              <a:rPr lang="en-US" altLang="zh-CN" sz="1400" dirty="0">
                <a:solidFill>
                  <a:srgbClr val="FFFF00"/>
                </a:solidFill>
              </a:rPr>
              <a:t>&lt;/h2&gt;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</a:t>
            </a:r>
            <a:r>
              <a:rPr lang="en-US" altLang="zh-CN" sz="1400" dirty="0" err="1">
                <a:solidFill>
                  <a:srgbClr val="FFFF00"/>
                </a:solidFill>
              </a:rPr>
              <a:t>hr</a:t>
            </a:r>
            <a:r>
              <a:rPr lang="en-US" altLang="zh-CN" sz="1400" dirty="0">
                <a:solidFill>
                  <a:srgbClr val="FFFF00"/>
                </a:solidFill>
              </a:rPr>
              <a:t>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&lt;p class=p1&gt;1.HTML</a:t>
            </a:r>
            <a:r>
              <a:rPr lang="zh-CN" altLang="en-US" sz="1400" dirty="0">
                <a:solidFill>
                  <a:srgbClr val="FFFF00"/>
                </a:solidFill>
              </a:rPr>
              <a:t>是网页架构基础。</a:t>
            </a:r>
            <a:r>
              <a:rPr lang="en-US" altLang="zh-CN" sz="1400" dirty="0">
                <a:solidFill>
                  <a:srgbClr val="FFFF00"/>
                </a:solidFill>
              </a:rPr>
              <a:t>&lt;/p&gt;  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&lt;p class=p1&gt;2.</a:t>
            </a:r>
            <a:r>
              <a:rPr lang="zh-CN" altLang="en-US" sz="1400" dirty="0">
                <a:solidFill>
                  <a:srgbClr val="FFFF00"/>
                </a:solidFill>
              </a:rPr>
              <a:t>用</a:t>
            </a:r>
            <a:r>
              <a:rPr lang="en-US" altLang="zh-CN" sz="1400" dirty="0">
                <a:solidFill>
                  <a:srgbClr val="FFFF00"/>
                </a:solidFill>
              </a:rPr>
              <a:t>CSS</a:t>
            </a:r>
            <a:r>
              <a:rPr lang="zh-CN" altLang="en-US" sz="1400" dirty="0">
                <a:solidFill>
                  <a:srgbClr val="FFFF00"/>
                </a:solidFill>
              </a:rPr>
              <a:t>定义背景图片的位置、标题和段落的格式。</a:t>
            </a:r>
            <a:r>
              <a:rPr lang="en-US" altLang="zh-CN" sz="1400" dirty="0">
                <a:solidFill>
                  <a:srgbClr val="FFFF00"/>
                </a:solidFill>
              </a:rPr>
              <a:t>&lt;/p&gt;  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&lt;p class=p1&gt;3.</a:t>
            </a:r>
            <a:r>
              <a:rPr lang="zh-CN" altLang="en-US" sz="1400" dirty="0">
                <a:solidFill>
                  <a:srgbClr val="FFFF00"/>
                </a:solidFill>
              </a:rPr>
              <a:t>用</a:t>
            </a:r>
            <a:r>
              <a:rPr lang="en-US" altLang="zh-CN" sz="1400" dirty="0">
                <a:solidFill>
                  <a:srgbClr val="FFFF00"/>
                </a:solidFill>
              </a:rPr>
              <a:t>JavaScript</a:t>
            </a:r>
            <a:r>
              <a:rPr lang="zh-CN" altLang="en-US" sz="1400" dirty="0">
                <a:solidFill>
                  <a:srgbClr val="FFFF00"/>
                </a:solidFill>
              </a:rPr>
              <a:t>编写文字随鼠标旋转的特效。</a:t>
            </a:r>
            <a:r>
              <a:rPr lang="en-US" altLang="zh-CN" sz="1400" dirty="0">
                <a:solidFill>
                  <a:srgbClr val="FFFF00"/>
                </a:solidFill>
              </a:rPr>
              <a:t>&lt;/p&gt; </a:t>
            </a:r>
          </a:p>
          <a:p>
            <a:endParaRPr lang="en-US" altLang="zh-CN" sz="1400" dirty="0">
              <a:solidFill>
                <a:srgbClr val="FFFF00"/>
              </a:solidFill>
            </a:endParaRPr>
          </a:p>
          <a:p>
            <a:r>
              <a:rPr lang="en-US" altLang="zh-CN" sz="1400" dirty="0">
                <a:solidFill>
                  <a:srgbClr val="FFFF00"/>
                </a:solidFill>
              </a:rPr>
              <a:t>&lt;script language="JavaScript"&gt;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 </a:t>
            </a:r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cx=0;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cy=0;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val</a:t>
            </a:r>
            <a:r>
              <a:rPr lang="en-US" altLang="zh-CN" sz="1400" dirty="0">
                <a:solidFill>
                  <a:srgbClr val="FFFF00"/>
                </a:solidFill>
              </a:rPr>
              <a:t>=0;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function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MouseTextStart</a:t>
            </a:r>
            <a:r>
              <a:rPr lang="en-US" altLang="zh-CN" sz="1400" dirty="0">
                <a:solidFill>
                  <a:srgbClr val="FFFF00"/>
                </a:solidFill>
              </a:rPr>
              <a:t>(){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for(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=1;i&lt;=7;i++) { </a:t>
            </a:r>
            <a:r>
              <a:rPr lang="en-US" altLang="zh-CN" sz="1400" dirty="0" err="1">
                <a:solidFill>
                  <a:srgbClr val="FFFF00"/>
                </a:solidFill>
              </a:rPr>
              <a:t>val</a:t>
            </a:r>
            <a:r>
              <a:rPr lang="en-US" altLang="zh-CN" sz="1400" dirty="0">
                <a:solidFill>
                  <a:srgbClr val="FFFF00"/>
                </a:solidFill>
              </a:rPr>
              <a:t>=</a:t>
            </a:r>
            <a:r>
              <a:rPr lang="en-US" altLang="zh-CN" sz="1400" dirty="0" err="1">
                <a:solidFill>
                  <a:srgbClr val="FFFF00"/>
                </a:solidFill>
              </a:rPr>
              <a:t>setInterval</a:t>
            </a:r>
            <a:r>
              <a:rPr lang="en-US" altLang="zh-CN" sz="1400" dirty="0">
                <a:solidFill>
                  <a:srgbClr val="FFFF00"/>
                </a:solidFill>
              </a:rPr>
              <a:t>("</a:t>
            </a:r>
            <a:r>
              <a:rPr lang="en-US" altLang="zh-CN" sz="1400" dirty="0" err="1">
                <a:solidFill>
                  <a:srgbClr val="FFFF00"/>
                </a:solidFill>
              </a:rPr>
              <a:t>MouseTextShow</a:t>
            </a:r>
            <a:r>
              <a:rPr lang="en-US" altLang="zh-CN" sz="1400" dirty="0">
                <a:solidFill>
                  <a:srgbClr val="FFFF00"/>
                </a:solidFill>
              </a:rPr>
              <a:t>(1)",20);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setInterval</a:t>
            </a:r>
            <a:r>
              <a:rPr lang="en-US" altLang="zh-CN" sz="1400" dirty="0">
                <a:solidFill>
                  <a:srgbClr val="FFFF00"/>
                </a:solidFill>
              </a:rPr>
              <a:t>("</a:t>
            </a:r>
            <a:r>
              <a:rPr lang="en-US" altLang="zh-CN" sz="1400" dirty="0" err="1">
                <a:solidFill>
                  <a:srgbClr val="FFFF00"/>
                </a:solidFill>
              </a:rPr>
              <a:t>MouseTextfollow</a:t>
            </a:r>
            <a:r>
              <a:rPr lang="en-US" altLang="zh-CN" sz="1400" dirty="0">
                <a:solidFill>
                  <a:srgbClr val="FFFF00"/>
                </a:solidFill>
              </a:rPr>
              <a:t>("+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+")",100); }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} </a:t>
            </a:r>
          </a:p>
          <a:p>
            <a:endParaRPr lang="en-US" altLang="zh-CN" sz="1600" dirty="0">
              <a:solidFill>
                <a:srgbClr val="FFFF00"/>
              </a:solidFill>
            </a:endParaRPr>
          </a:p>
          <a:p>
            <a:endParaRPr lang="zh-CN" altLang="en-US" sz="1600" dirty="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1033" y="0"/>
            <a:ext cx="15847287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FF00"/>
                </a:solidFill>
              </a:rPr>
              <a:t> function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MouseTextShow</a:t>
            </a:r>
            <a:r>
              <a:rPr lang="en-US" altLang="zh-CN" sz="1400" dirty="0">
                <a:solidFill>
                  <a:srgbClr val="FFFF00"/>
                </a:solidFill>
              </a:rPr>
              <a:t>(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){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w=</a:t>
            </a:r>
            <a:r>
              <a:rPr lang="en-US" altLang="zh-CN" sz="1400" dirty="0" err="1">
                <a:solidFill>
                  <a:srgbClr val="FFFF00"/>
                </a:solidFill>
              </a:rPr>
              <a:t>eval</a:t>
            </a:r>
            <a:r>
              <a:rPr lang="en-US" altLang="zh-CN" sz="1400" dirty="0">
                <a:solidFill>
                  <a:srgbClr val="FFFF00"/>
                </a:solidFill>
              </a:rPr>
              <a:t>("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"+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);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with(</a:t>
            </a:r>
            <a:r>
              <a:rPr lang="en-US" altLang="zh-CN" sz="1400" dirty="0" err="1">
                <a:solidFill>
                  <a:srgbClr val="FFFF00"/>
                </a:solidFill>
              </a:rPr>
              <a:t>w.style</a:t>
            </a:r>
            <a:r>
              <a:rPr lang="en-US" altLang="zh-CN" sz="1400" dirty="0">
                <a:solidFill>
                  <a:srgbClr val="FFFF00"/>
                </a:solidFill>
              </a:rPr>
              <a:t>) { visibility="visible"; s=</a:t>
            </a:r>
            <a:r>
              <a:rPr lang="en-US" altLang="zh-CN" sz="1400" dirty="0" err="1">
                <a:solidFill>
                  <a:srgbClr val="FFFF00"/>
                </a:solidFill>
              </a:rPr>
              <a:t>parseInt</a:t>
            </a:r>
            <a:r>
              <a:rPr lang="en-US" altLang="zh-CN" sz="1400" dirty="0">
                <a:solidFill>
                  <a:srgbClr val="FFFF00"/>
                </a:solidFill>
              </a:rPr>
              <a:t>(</a:t>
            </a:r>
            <a:r>
              <a:rPr lang="en-US" altLang="zh-CN" sz="1400" dirty="0" err="1">
                <a:solidFill>
                  <a:srgbClr val="FFFF00"/>
                </a:solidFill>
              </a:rPr>
              <a:t>fontSize</a:t>
            </a:r>
            <a:r>
              <a:rPr lang="en-US" altLang="zh-CN" sz="1400" dirty="0">
                <a:solidFill>
                  <a:srgbClr val="FFFF00"/>
                </a:solidFill>
              </a:rPr>
              <a:t>);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if(s&gt;=200)s-=100; else if(s&gt;90&amp;&amp;s&lt;=100) { s-=85; </a:t>
            </a:r>
            <a:r>
              <a:rPr lang="en-US" altLang="zh-CN" sz="1400" dirty="0" err="1">
                <a:solidFill>
                  <a:srgbClr val="FFFF00"/>
                </a:solidFill>
              </a:rPr>
              <a:t>clearInterval</a:t>
            </a:r>
            <a:r>
              <a:rPr lang="en-US" altLang="zh-CN" sz="1400" dirty="0">
                <a:solidFill>
                  <a:srgbClr val="FFFF00"/>
                </a:solidFill>
              </a:rPr>
              <a:t>(</a:t>
            </a:r>
            <a:r>
              <a:rPr lang="en-US" altLang="zh-CN" sz="1400" dirty="0" err="1">
                <a:solidFill>
                  <a:srgbClr val="FFFF00"/>
                </a:solidFill>
              </a:rPr>
              <a:t>val</a:t>
            </a:r>
            <a:r>
              <a:rPr lang="en-US" altLang="zh-CN" sz="1400" dirty="0">
                <a:solidFill>
                  <a:srgbClr val="FFFF00"/>
                </a:solidFill>
              </a:rPr>
              <a:t>);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if(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&lt;7)</a:t>
            </a:r>
            <a:r>
              <a:rPr lang="en-US" altLang="zh-CN" sz="1400" dirty="0" err="1">
                <a:solidFill>
                  <a:srgbClr val="FFFF00"/>
                </a:solidFill>
              </a:rPr>
              <a:t>val</a:t>
            </a:r>
            <a:r>
              <a:rPr lang="en-US" altLang="zh-CN" sz="1400" dirty="0">
                <a:solidFill>
                  <a:srgbClr val="FFFF00"/>
                </a:solidFill>
              </a:rPr>
              <a:t>=</a:t>
            </a:r>
            <a:r>
              <a:rPr lang="en-US" altLang="zh-CN" sz="1400" dirty="0" err="1">
                <a:solidFill>
                  <a:srgbClr val="FFFF00"/>
                </a:solidFill>
              </a:rPr>
              <a:t>setInterval</a:t>
            </a:r>
            <a:r>
              <a:rPr lang="en-US" altLang="zh-CN" sz="1400" dirty="0">
                <a:solidFill>
                  <a:srgbClr val="FFFF00"/>
                </a:solidFill>
              </a:rPr>
              <a:t>("</a:t>
            </a:r>
            <a:r>
              <a:rPr lang="en-US" altLang="zh-CN" sz="1400" dirty="0" err="1">
                <a:solidFill>
                  <a:srgbClr val="FFFF00"/>
                </a:solidFill>
              </a:rPr>
              <a:t>MouseTextShow</a:t>
            </a:r>
            <a:r>
              <a:rPr lang="en-US" altLang="zh-CN" sz="1400" dirty="0">
                <a:solidFill>
                  <a:srgbClr val="FFFF00"/>
                </a:solidFill>
              </a:rPr>
              <a:t>("+(i+1)+")",20); }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fontSize</a:t>
            </a:r>
            <a:r>
              <a:rPr lang="en-US" altLang="zh-CN" sz="1400" dirty="0">
                <a:solidFill>
                  <a:srgbClr val="FFFF00"/>
                </a:solidFill>
              </a:rPr>
              <a:t>=s; }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}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function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MouseTextfollow</a:t>
            </a:r>
            <a:r>
              <a:rPr lang="en-US" altLang="zh-CN" sz="1400" dirty="0">
                <a:solidFill>
                  <a:srgbClr val="FFFF00"/>
                </a:solidFill>
              </a:rPr>
              <a:t>(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){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x;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if(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&lt;6)x=cx-70+i*10;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else x=cx-35+i*10;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y=cy-10+Math.floor(</a:t>
            </a:r>
            <a:r>
              <a:rPr lang="en-US" altLang="zh-CN" sz="1400" dirty="0" err="1">
                <a:solidFill>
                  <a:srgbClr val="FFFF00"/>
                </a:solidFill>
              </a:rPr>
              <a:t>Math.random</a:t>
            </a:r>
            <a:r>
              <a:rPr lang="en-US" altLang="zh-CN" sz="1400" dirty="0">
                <a:solidFill>
                  <a:srgbClr val="FFFF00"/>
                </a:solidFill>
              </a:rPr>
              <a:t>()*40); w=</a:t>
            </a:r>
            <a:r>
              <a:rPr lang="en-US" altLang="zh-CN" sz="1400" dirty="0" err="1">
                <a:solidFill>
                  <a:srgbClr val="FFFF00"/>
                </a:solidFill>
              </a:rPr>
              <a:t>eval</a:t>
            </a:r>
            <a:r>
              <a:rPr lang="en-US" altLang="zh-CN" sz="1400" dirty="0">
                <a:solidFill>
                  <a:srgbClr val="FFFF00"/>
                </a:solidFill>
              </a:rPr>
              <a:t>("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"+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);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with(</a:t>
            </a:r>
            <a:r>
              <a:rPr lang="en-US" altLang="zh-CN" sz="1400" dirty="0" err="1">
                <a:solidFill>
                  <a:srgbClr val="FFFF00"/>
                </a:solidFill>
              </a:rPr>
              <a:t>w.style</a:t>
            </a:r>
            <a:r>
              <a:rPr lang="en-US" altLang="zh-CN" sz="1400" dirty="0">
                <a:solidFill>
                  <a:srgbClr val="FFFF00"/>
                </a:solidFill>
              </a:rPr>
              <a:t>) { left=</a:t>
            </a:r>
            <a:r>
              <a:rPr lang="en-US" altLang="zh-CN" sz="1400" dirty="0" err="1">
                <a:solidFill>
                  <a:srgbClr val="FFFF00"/>
                </a:solidFill>
              </a:rPr>
              <a:t>x.toString</a:t>
            </a:r>
            <a:r>
              <a:rPr lang="en-US" altLang="zh-CN" sz="1400" dirty="0">
                <a:solidFill>
                  <a:srgbClr val="FFFF00"/>
                </a:solidFill>
              </a:rPr>
              <a:t>()+"</a:t>
            </a:r>
            <a:r>
              <a:rPr lang="en-US" altLang="zh-CN" sz="1400" dirty="0" err="1">
                <a:solidFill>
                  <a:srgbClr val="FFFF00"/>
                </a:solidFill>
              </a:rPr>
              <a:t>px</a:t>
            </a:r>
            <a:r>
              <a:rPr lang="en-US" altLang="zh-CN" sz="1400" dirty="0">
                <a:solidFill>
                  <a:srgbClr val="FFFF00"/>
                </a:solidFill>
              </a:rPr>
              <a:t>"; top=</a:t>
            </a:r>
            <a:r>
              <a:rPr lang="en-US" altLang="zh-CN" sz="1400" dirty="0" err="1">
                <a:solidFill>
                  <a:srgbClr val="FFFF00"/>
                </a:solidFill>
              </a:rPr>
              <a:t>y.toString</a:t>
            </a:r>
            <a:r>
              <a:rPr lang="en-US" altLang="zh-CN" sz="1400" dirty="0">
                <a:solidFill>
                  <a:srgbClr val="FFFF00"/>
                </a:solidFill>
              </a:rPr>
              <a:t>()+"</a:t>
            </a:r>
            <a:r>
              <a:rPr lang="en-US" altLang="zh-CN" sz="1400" dirty="0" err="1">
                <a:solidFill>
                  <a:srgbClr val="FFFF00"/>
                </a:solidFill>
              </a:rPr>
              <a:t>px</a:t>
            </a:r>
            <a:r>
              <a:rPr lang="en-US" altLang="zh-CN" sz="1400" dirty="0">
                <a:solidFill>
                  <a:srgbClr val="FFFF00"/>
                </a:solidFill>
              </a:rPr>
              <a:t>"; }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}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function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MouseTextLocation</a:t>
            </a:r>
            <a:r>
              <a:rPr lang="en-US" altLang="zh-CN" sz="1400" dirty="0">
                <a:solidFill>
                  <a:srgbClr val="FFFF00"/>
                </a:solidFill>
              </a:rPr>
              <a:t>(){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cx=</a:t>
            </a:r>
            <a:r>
              <a:rPr lang="en-US" altLang="zh-CN" sz="1400" dirty="0" err="1">
                <a:solidFill>
                  <a:srgbClr val="FFFF00"/>
                </a:solidFill>
              </a:rPr>
              <a:t>window.event.x</a:t>
            </a:r>
            <a:r>
              <a:rPr lang="en-US" altLang="zh-CN" sz="1400" dirty="0">
                <a:solidFill>
                  <a:srgbClr val="FFFF00"/>
                </a:solidFill>
              </a:rPr>
              <a:t>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cy=</a:t>
            </a:r>
            <a:r>
              <a:rPr lang="en-US" altLang="zh-CN" sz="1400" dirty="0" err="1">
                <a:solidFill>
                  <a:srgbClr val="FFFF00"/>
                </a:solidFill>
              </a:rPr>
              <a:t>window.event.y</a:t>
            </a:r>
            <a:r>
              <a:rPr lang="en-US" altLang="zh-CN" sz="1400" dirty="0">
                <a:solidFill>
                  <a:srgbClr val="FFFF00"/>
                </a:solidFill>
              </a:rPr>
              <a:t>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}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CN" sz="1400" dirty="0" err="1">
                <a:solidFill>
                  <a:srgbClr val="FFFF00"/>
                </a:solidFill>
              </a:rPr>
              <a:t>document.onmousemove</a:t>
            </a:r>
            <a:r>
              <a:rPr lang="en-US" altLang="zh-CN" sz="1400" dirty="0">
                <a:solidFill>
                  <a:srgbClr val="FFFF00"/>
                </a:solidFill>
              </a:rPr>
              <a:t>=</a:t>
            </a:r>
            <a:r>
              <a:rPr lang="en-US" altLang="zh-CN" sz="1400" dirty="0" err="1">
                <a:solidFill>
                  <a:srgbClr val="FFFF00"/>
                </a:solidFill>
              </a:rPr>
              <a:t>MouseTextLocation</a:t>
            </a:r>
            <a:r>
              <a:rPr lang="en-US" altLang="zh-CN" sz="1400" dirty="0">
                <a:solidFill>
                  <a:srgbClr val="FFFF00"/>
                </a:solidFill>
              </a:rPr>
              <a:t>;</a:t>
            </a:r>
          </a:p>
          <a:p>
            <a:r>
              <a:rPr lang="en-US" altLang="zh-CN" sz="1400" dirty="0" err="1">
                <a:solidFill>
                  <a:srgbClr val="FFFF00"/>
                </a:solidFill>
              </a:rPr>
              <a:t>var</a:t>
            </a:r>
            <a:r>
              <a:rPr lang="en-US" altLang="zh-CN" sz="1400" dirty="0">
                <a:solidFill>
                  <a:srgbClr val="FFFF00"/>
                </a:solidFill>
              </a:rPr>
              <a:t>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=new Array(7);</a:t>
            </a:r>
          </a:p>
          <a:p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[1]="</a:t>
            </a:r>
            <a:r>
              <a:rPr lang="zh-CN" altLang="en-US" sz="1400" dirty="0">
                <a:solidFill>
                  <a:srgbClr val="FFFF00"/>
                </a:solidFill>
              </a:rPr>
              <a:t>啊</a:t>
            </a:r>
            <a:r>
              <a:rPr lang="en-US" altLang="zh-CN" sz="1400" dirty="0">
                <a:solidFill>
                  <a:srgbClr val="FFFF00"/>
                </a:solidFill>
              </a:rPr>
              <a:t>";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[2]="</a:t>
            </a:r>
            <a:r>
              <a:rPr lang="zh-CN" altLang="en-US" sz="1400" dirty="0">
                <a:solidFill>
                  <a:srgbClr val="FFFF00"/>
                </a:solidFill>
              </a:rPr>
              <a:t>里</a:t>
            </a:r>
            <a:r>
              <a:rPr lang="en-US" altLang="zh-CN" sz="1400" dirty="0">
                <a:solidFill>
                  <a:srgbClr val="FFFF00"/>
                </a:solidFill>
              </a:rPr>
              <a:t>";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[3]="</a:t>
            </a:r>
            <a:r>
              <a:rPr lang="zh-CN" altLang="en-US" sz="1400" dirty="0">
                <a:solidFill>
                  <a:srgbClr val="FFFF00"/>
                </a:solidFill>
              </a:rPr>
              <a:t>巴</a:t>
            </a:r>
            <a:r>
              <a:rPr lang="en-US" altLang="zh-CN" sz="1400" dirty="0">
                <a:solidFill>
                  <a:srgbClr val="FFFF00"/>
                </a:solidFill>
              </a:rPr>
              <a:t>";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[4]="</a:t>
            </a:r>
            <a:r>
              <a:rPr lang="zh-CN" altLang="en-US" sz="1400" dirty="0">
                <a:solidFill>
                  <a:srgbClr val="FFFF00"/>
                </a:solidFill>
              </a:rPr>
              <a:t>巴</a:t>
            </a:r>
            <a:r>
              <a:rPr lang="en-US" altLang="zh-CN" sz="1400" dirty="0">
                <a:solidFill>
                  <a:srgbClr val="FFFF00"/>
                </a:solidFill>
              </a:rPr>
              <a:t>";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[5]="</a:t>
            </a:r>
            <a:r>
              <a:rPr lang="zh-CN" altLang="en-US" sz="1400" dirty="0">
                <a:solidFill>
                  <a:srgbClr val="FFFF00"/>
                </a:solidFill>
              </a:rPr>
              <a:t>技</a:t>
            </a:r>
            <a:r>
              <a:rPr lang="en-US" altLang="zh-CN" sz="1400" dirty="0">
                <a:solidFill>
                  <a:srgbClr val="FFFF00"/>
                </a:solidFill>
              </a:rPr>
              <a:t>"; 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[6]="</a:t>
            </a:r>
            <a:r>
              <a:rPr lang="zh-CN" altLang="en-US" sz="1400" dirty="0">
                <a:solidFill>
                  <a:srgbClr val="FFFF00"/>
                </a:solidFill>
              </a:rPr>
              <a:t>术</a:t>
            </a:r>
            <a:r>
              <a:rPr lang="en-US" altLang="zh-CN" sz="1400" dirty="0">
                <a:solidFill>
                  <a:srgbClr val="FFFF00"/>
                </a:solidFill>
              </a:rPr>
              <a:t>";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[7]="</a:t>
            </a:r>
            <a:r>
              <a:rPr lang="zh-CN" altLang="en-US" sz="1400" dirty="0">
                <a:solidFill>
                  <a:srgbClr val="FFFF00"/>
                </a:solidFill>
              </a:rPr>
              <a:t>部</a:t>
            </a:r>
            <a:r>
              <a:rPr lang="en-US" altLang="zh-CN" sz="1400" dirty="0">
                <a:solidFill>
                  <a:srgbClr val="FFFF00"/>
                </a:solidFill>
              </a:rPr>
              <a:t>";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for(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=1;i&lt;=7;i++) </a:t>
            </a:r>
            <a:r>
              <a:rPr lang="en-US" altLang="zh-CN" sz="1400" dirty="0" err="1">
                <a:solidFill>
                  <a:srgbClr val="FFFF00"/>
                </a:solidFill>
              </a:rPr>
              <a:t>document.write</a:t>
            </a:r>
            <a:r>
              <a:rPr lang="en-US" altLang="zh-CN" sz="1400" dirty="0">
                <a:solidFill>
                  <a:srgbClr val="FFFF00"/>
                </a:solidFill>
              </a:rPr>
              <a:t>("&lt;div id='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"+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+"' style='width:20px; height:20px; </a:t>
            </a:r>
            <a:r>
              <a:rPr lang="en-US" altLang="zh-CN" sz="1400" dirty="0" err="1">
                <a:solidFill>
                  <a:srgbClr val="FFFF00"/>
                </a:solidFill>
              </a:rPr>
              <a:t>position:absolute</a:t>
            </a:r>
            <a:r>
              <a:rPr lang="en-US" altLang="zh-CN" sz="1400" dirty="0">
                <a:solidFill>
                  <a:srgbClr val="FFFF00"/>
                </a:solidFill>
              </a:rPr>
              <a:t>; font-size:1000;</a:t>
            </a:r>
            <a:r>
              <a:rPr lang="zh-CN" altLang="en-US" sz="1400" dirty="0">
                <a:solidFill>
                  <a:srgbClr val="FFFF00"/>
                </a:solidFill>
              </a:rPr>
              <a:t>（ </a:t>
            </a:r>
            <a:r>
              <a:rPr lang="en-US" altLang="zh-CN" sz="1400" dirty="0" err="1">
                <a:solidFill>
                  <a:srgbClr val="FFFF00"/>
                </a:solidFill>
              </a:rPr>
              <a:t>visibility:hidden</a:t>
            </a:r>
            <a:r>
              <a:rPr lang="en-US" altLang="zh-CN" sz="1400" dirty="0">
                <a:solidFill>
                  <a:srgbClr val="FFFF00"/>
                </a:solidFill>
              </a:rPr>
              <a:t>'&gt;&lt;font face='Forte' color='</a:t>
            </a:r>
            <a:r>
              <a:rPr lang="en-US" altLang="zh-CN" sz="1400" dirty="0" err="1">
                <a:solidFill>
                  <a:srgbClr val="FFFF00"/>
                </a:solidFill>
              </a:rPr>
              <a:t>skyblue</a:t>
            </a:r>
            <a:r>
              <a:rPr lang="en-US" altLang="zh-CN" sz="1400" dirty="0">
                <a:solidFill>
                  <a:srgbClr val="FFFF00"/>
                </a:solidFill>
              </a:rPr>
              <a:t>' &gt;"+</a:t>
            </a:r>
            <a:r>
              <a:rPr lang="en-US" altLang="zh-CN" sz="1400" dirty="0" err="1">
                <a:solidFill>
                  <a:srgbClr val="FFFF00"/>
                </a:solidFill>
              </a:rPr>
              <a:t>MouseText</a:t>
            </a:r>
            <a:r>
              <a:rPr lang="en-US" altLang="zh-CN" sz="1400" dirty="0">
                <a:solidFill>
                  <a:srgbClr val="FFFF00"/>
                </a:solidFill>
              </a:rPr>
              <a:t>[</a:t>
            </a:r>
            <a:r>
              <a:rPr lang="en-US" altLang="zh-CN" sz="1400" dirty="0" err="1">
                <a:solidFill>
                  <a:srgbClr val="FFFF00"/>
                </a:solidFill>
              </a:rPr>
              <a:t>i</a:t>
            </a:r>
            <a:r>
              <a:rPr lang="en-US" altLang="zh-CN" sz="1400" dirty="0">
                <a:solidFill>
                  <a:srgbClr val="FFFF00"/>
                </a:solidFill>
              </a:rPr>
              <a:t>]+"&lt;/font&gt;&lt;/div&gt;");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CN" sz="1400" dirty="0" err="1">
                <a:solidFill>
                  <a:srgbClr val="FFFF00"/>
                </a:solidFill>
              </a:rPr>
              <a:t>MouseTextStart</a:t>
            </a:r>
            <a:r>
              <a:rPr lang="en-US" altLang="zh-CN" sz="1400" dirty="0">
                <a:solidFill>
                  <a:srgbClr val="FFFF00"/>
                </a:solidFill>
              </a:rPr>
              <a:t>();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&lt;/script&gt;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&lt;/body&gt; </a:t>
            </a:r>
          </a:p>
          <a:p>
            <a:r>
              <a:rPr lang="en-US" altLang="zh-CN" sz="1400" dirty="0">
                <a:solidFill>
                  <a:srgbClr val="FFFF00"/>
                </a:solidFill>
              </a:rPr>
              <a:t>&lt;/html&gt; 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4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172125" y="5042606"/>
            <a:ext cx="50633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856151" y="784396"/>
            <a:ext cx="0" cy="46402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602468" y="4077394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       </a:t>
            </a:r>
            <a:endParaRPr lang="zh-CN" altLang="en-US" sz="160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1640113" y="1431909"/>
            <a:ext cx="6721021" cy="6079469"/>
            <a:chOff x="6397625" y="1693863"/>
            <a:chExt cx="698500" cy="631825"/>
          </a:xfrm>
        </p:grpSpPr>
        <p:sp>
          <p:nvSpPr>
            <p:cNvPr id="42" name="Freeform 276"/>
            <p:cNvSpPr>
              <a:spLocks/>
            </p:cNvSpPr>
            <p:nvPr/>
          </p:nvSpPr>
          <p:spPr bwMode="auto">
            <a:xfrm>
              <a:off x="6397625" y="1693863"/>
              <a:ext cx="698500" cy="631825"/>
            </a:xfrm>
            <a:custGeom>
              <a:avLst/>
              <a:gdLst>
                <a:gd name="T0" fmla="*/ 136 w 186"/>
                <a:gd name="T1" fmla="*/ 6 h 168"/>
                <a:gd name="T2" fmla="*/ 122 w 186"/>
                <a:gd name="T3" fmla="*/ 0 h 168"/>
                <a:gd name="T4" fmla="*/ 94 w 186"/>
                <a:gd name="T5" fmla="*/ 0 h 168"/>
                <a:gd name="T6" fmla="*/ 81 w 186"/>
                <a:gd name="T7" fmla="*/ 6 h 168"/>
                <a:gd name="T8" fmla="*/ 3 w 186"/>
                <a:gd name="T9" fmla="*/ 84 h 168"/>
                <a:gd name="T10" fmla="*/ 3 w 186"/>
                <a:gd name="T11" fmla="*/ 95 h 168"/>
                <a:gd name="T12" fmla="*/ 72 w 186"/>
                <a:gd name="T13" fmla="*/ 165 h 168"/>
                <a:gd name="T14" fmla="*/ 83 w 186"/>
                <a:gd name="T15" fmla="*/ 165 h 168"/>
                <a:gd name="T16" fmla="*/ 183 w 186"/>
                <a:gd name="T17" fmla="*/ 65 h 168"/>
                <a:gd name="T18" fmla="*/ 183 w 186"/>
                <a:gd name="T19" fmla="*/ 53 h 168"/>
                <a:gd name="T20" fmla="*/ 136 w 186"/>
                <a:gd name="T21" fmla="*/ 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68">
                  <a:moveTo>
                    <a:pt x="136" y="6"/>
                  </a:moveTo>
                  <a:cubicBezTo>
                    <a:pt x="133" y="3"/>
                    <a:pt x="126" y="0"/>
                    <a:pt x="12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0"/>
                    <a:pt x="84" y="3"/>
                    <a:pt x="81" y="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87"/>
                    <a:pt x="0" y="92"/>
                    <a:pt x="3" y="95"/>
                  </a:cubicBezTo>
                  <a:cubicBezTo>
                    <a:pt x="72" y="165"/>
                    <a:pt x="72" y="165"/>
                    <a:pt x="72" y="165"/>
                  </a:cubicBezTo>
                  <a:cubicBezTo>
                    <a:pt x="75" y="168"/>
                    <a:pt x="80" y="168"/>
                    <a:pt x="83" y="1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6" y="61"/>
                    <a:pt x="186" y="56"/>
                    <a:pt x="183" y="53"/>
                  </a:cubicBezTo>
                  <a:lnTo>
                    <a:pt x="136" y="6"/>
                  </a:lnTo>
                  <a:close/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7"/>
            <p:cNvSpPr>
              <a:spLocks/>
            </p:cNvSpPr>
            <p:nvPr/>
          </p:nvSpPr>
          <p:spPr bwMode="auto">
            <a:xfrm>
              <a:off x="6713538" y="1709738"/>
              <a:ext cx="179388" cy="82550"/>
            </a:xfrm>
            <a:custGeom>
              <a:avLst/>
              <a:gdLst>
                <a:gd name="T0" fmla="*/ 0 w 48"/>
                <a:gd name="T1" fmla="*/ 0 h 22"/>
                <a:gd name="T2" fmla="*/ 19 w 48"/>
                <a:gd name="T3" fmla="*/ 19 h 22"/>
                <a:gd name="T4" fmla="*/ 30 w 48"/>
                <a:gd name="T5" fmla="*/ 19 h 22"/>
                <a:gd name="T6" fmla="*/ 48 w 4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2">
                  <a:moveTo>
                    <a:pt x="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2" y="22"/>
                    <a:pt x="27" y="22"/>
                    <a:pt x="30" y="1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76200" cap="rnd" cmpd="sng">
              <a:solidFill>
                <a:schemeClr val="bg1">
                  <a:lumMod val="95000"/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78"/>
            <p:cNvSpPr>
              <a:spLocks/>
            </p:cNvSpPr>
            <p:nvPr/>
          </p:nvSpPr>
          <p:spPr bwMode="auto">
            <a:xfrm>
              <a:off x="6710363" y="18224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5" name="Freeform 279"/>
            <p:cNvSpPr>
              <a:spLocks/>
            </p:cNvSpPr>
            <p:nvPr/>
          </p:nvSpPr>
          <p:spPr bwMode="auto">
            <a:xfrm>
              <a:off x="6710363" y="1912938"/>
              <a:ext cx="74613" cy="74613"/>
            </a:xfrm>
            <a:custGeom>
              <a:avLst/>
              <a:gdLst>
                <a:gd name="T0" fmla="*/ 23 w 47"/>
                <a:gd name="T1" fmla="*/ 47 h 47"/>
                <a:gd name="T2" fmla="*/ 0 w 47"/>
                <a:gd name="T3" fmla="*/ 23 h 47"/>
                <a:gd name="T4" fmla="*/ 23 w 47"/>
                <a:gd name="T5" fmla="*/ 0 h 47"/>
                <a:gd name="T6" fmla="*/ 47 w 47"/>
                <a:gd name="T7" fmla="*/ 23 h 47"/>
                <a:gd name="T8" fmla="*/ 23 w 47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80"/>
            <p:cNvSpPr>
              <a:spLocks/>
            </p:cNvSpPr>
            <p:nvPr/>
          </p:nvSpPr>
          <p:spPr bwMode="auto">
            <a:xfrm>
              <a:off x="67960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81"/>
            <p:cNvSpPr>
              <a:spLocks/>
            </p:cNvSpPr>
            <p:nvPr/>
          </p:nvSpPr>
          <p:spPr bwMode="auto">
            <a:xfrm>
              <a:off x="6710363" y="1998663"/>
              <a:ext cx="74613" cy="79375"/>
            </a:xfrm>
            <a:custGeom>
              <a:avLst/>
              <a:gdLst>
                <a:gd name="T0" fmla="*/ 23 w 47"/>
                <a:gd name="T1" fmla="*/ 50 h 50"/>
                <a:gd name="T2" fmla="*/ 0 w 47"/>
                <a:gd name="T3" fmla="*/ 26 h 50"/>
                <a:gd name="T4" fmla="*/ 23 w 47"/>
                <a:gd name="T5" fmla="*/ 0 h 50"/>
                <a:gd name="T6" fmla="*/ 47 w 47"/>
                <a:gd name="T7" fmla="*/ 26 h 50"/>
                <a:gd name="T8" fmla="*/ 23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7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8" name="Freeform 282"/>
            <p:cNvSpPr>
              <a:spLocks/>
            </p:cNvSpPr>
            <p:nvPr/>
          </p:nvSpPr>
          <p:spPr bwMode="auto">
            <a:xfrm>
              <a:off x="6796088" y="1912938"/>
              <a:ext cx="79375" cy="74613"/>
            </a:xfrm>
            <a:custGeom>
              <a:avLst/>
              <a:gdLst>
                <a:gd name="T0" fmla="*/ 26 w 50"/>
                <a:gd name="T1" fmla="*/ 47 h 47"/>
                <a:gd name="T2" fmla="*/ 0 w 50"/>
                <a:gd name="T3" fmla="*/ 23 h 47"/>
                <a:gd name="T4" fmla="*/ 26 w 50"/>
                <a:gd name="T5" fmla="*/ 0 h 47"/>
                <a:gd name="T6" fmla="*/ 50 w 50"/>
                <a:gd name="T7" fmla="*/ 23 h 47"/>
                <a:gd name="T8" fmla="*/ 26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26" y="47"/>
                  </a:moveTo>
                  <a:lnTo>
                    <a:pt x="0" y="23"/>
                  </a:lnTo>
                  <a:lnTo>
                    <a:pt x="26" y="0"/>
                  </a:lnTo>
                  <a:lnTo>
                    <a:pt x="50" y="23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83"/>
            <p:cNvSpPr>
              <a:spLocks/>
            </p:cNvSpPr>
            <p:nvPr/>
          </p:nvSpPr>
          <p:spPr bwMode="auto">
            <a:xfrm>
              <a:off x="6619875" y="1912938"/>
              <a:ext cx="77788" cy="74613"/>
            </a:xfrm>
            <a:custGeom>
              <a:avLst/>
              <a:gdLst>
                <a:gd name="T0" fmla="*/ 23 w 49"/>
                <a:gd name="T1" fmla="*/ 47 h 47"/>
                <a:gd name="T2" fmla="*/ 0 w 49"/>
                <a:gd name="T3" fmla="*/ 23 h 47"/>
                <a:gd name="T4" fmla="*/ 23 w 49"/>
                <a:gd name="T5" fmla="*/ 0 h 47"/>
                <a:gd name="T6" fmla="*/ 49 w 49"/>
                <a:gd name="T7" fmla="*/ 23 h 47"/>
                <a:gd name="T8" fmla="*/ 23 w 49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7">
                  <a:moveTo>
                    <a:pt x="23" y="47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84"/>
            <p:cNvSpPr>
              <a:spLocks/>
            </p:cNvSpPr>
            <p:nvPr/>
          </p:nvSpPr>
          <p:spPr bwMode="auto">
            <a:xfrm>
              <a:off x="6619875" y="2089150"/>
              <a:ext cx="77788" cy="77788"/>
            </a:xfrm>
            <a:custGeom>
              <a:avLst/>
              <a:gdLst>
                <a:gd name="T0" fmla="*/ 23 w 49"/>
                <a:gd name="T1" fmla="*/ 49 h 49"/>
                <a:gd name="T2" fmla="*/ 0 w 49"/>
                <a:gd name="T3" fmla="*/ 23 h 49"/>
                <a:gd name="T4" fmla="*/ 23 w 49"/>
                <a:gd name="T5" fmla="*/ 0 h 49"/>
                <a:gd name="T6" fmla="*/ 49 w 49"/>
                <a:gd name="T7" fmla="*/ 23 h 49"/>
                <a:gd name="T8" fmla="*/ 2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9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85"/>
            <p:cNvSpPr>
              <a:spLocks/>
            </p:cNvSpPr>
            <p:nvPr/>
          </p:nvSpPr>
          <p:spPr bwMode="auto">
            <a:xfrm>
              <a:off x="6529388" y="1998663"/>
              <a:ext cx="79375" cy="79375"/>
            </a:xfrm>
            <a:custGeom>
              <a:avLst/>
              <a:gdLst>
                <a:gd name="T0" fmla="*/ 26 w 50"/>
                <a:gd name="T1" fmla="*/ 50 h 50"/>
                <a:gd name="T2" fmla="*/ 0 w 50"/>
                <a:gd name="T3" fmla="*/ 26 h 50"/>
                <a:gd name="T4" fmla="*/ 26 w 50"/>
                <a:gd name="T5" fmla="*/ 0 h 50"/>
                <a:gd name="T6" fmla="*/ 50 w 50"/>
                <a:gd name="T7" fmla="*/ 26 h 50"/>
                <a:gd name="T8" fmla="*/ 26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6" y="50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50" y="26"/>
                  </a:lnTo>
                  <a:lnTo>
                    <a:pt x="26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6"/>
            <p:cNvSpPr>
              <a:spLocks/>
            </p:cNvSpPr>
            <p:nvPr/>
          </p:nvSpPr>
          <p:spPr bwMode="auto">
            <a:xfrm>
              <a:off x="6710363" y="2089150"/>
              <a:ext cx="74613" cy="77788"/>
            </a:xfrm>
            <a:custGeom>
              <a:avLst/>
              <a:gdLst>
                <a:gd name="T0" fmla="*/ 23 w 47"/>
                <a:gd name="T1" fmla="*/ 49 h 49"/>
                <a:gd name="T2" fmla="*/ 0 w 47"/>
                <a:gd name="T3" fmla="*/ 23 h 49"/>
                <a:gd name="T4" fmla="*/ 23 w 47"/>
                <a:gd name="T5" fmla="*/ 0 h 49"/>
                <a:gd name="T6" fmla="*/ 47 w 47"/>
                <a:gd name="T7" fmla="*/ 23 h 49"/>
                <a:gd name="T8" fmla="*/ 23 w 4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23" y="49"/>
                  </a:moveTo>
                  <a:lnTo>
                    <a:pt x="0" y="23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23" y="49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87"/>
            <p:cNvSpPr>
              <a:spLocks/>
            </p:cNvSpPr>
            <p:nvPr/>
          </p:nvSpPr>
          <p:spPr bwMode="auto">
            <a:xfrm>
              <a:off x="6619875" y="1998663"/>
              <a:ext cx="77788" cy="79375"/>
            </a:xfrm>
            <a:custGeom>
              <a:avLst/>
              <a:gdLst>
                <a:gd name="T0" fmla="*/ 23 w 49"/>
                <a:gd name="T1" fmla="*/ 50 h 50"/>
                <a:gd name="T2" fmla="*/ 0 w 49"/>
                <a:gd name="T3" fmla="*/ 26 h 50"/>
                <a:gd name="T4" fmla="*/ 23 w 49"/>
                <a:gd name="T5" fmla="*/ 0 h 50"/>
                <a:gd name="T6" fmla="*/ 49 w 49"/>
                <a:gd name="T7" fmla="*/ 26 h 50"/>
                <a:gd name="T8" fmla="*/ 23 w 49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3" y="50"/>
                  </a:moveTo>
                  <a:lnTo>
                    <a:pt x="0" y="26"/>
                  </a:lnTo>
                  <a:lnTo>
                    <a:pt x="23" y="0"/>
                  </a:lnTo>
                  <a:lnTo>
                    <a:pt x="49" y="2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chemeClr val="bg1">
                <a:lumMod val="95000"/>
                <a:alpha val="9000"/>
              </a:schemeClr>
            </a:solidFill>
            <a:ln w="76200" cmpd="sng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367651" y="286275"/>
            <a:ext cx="3962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rgbClr val="DF629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Chicken soup</a:t>
            </a:r>
            <a:endParaRPr lang="zh-CN" altLang="en-US" sz="4400" b="1" dirty="0">
              <a:solidFill>
                <a:srgbClr val="DF629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04207" y="590228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06AAB2"/>
                </a:solidFill>
              </a:rPr>
              <a:t>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10961" y="5585023"/>
            <a:ext cx="539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6AAB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希望我们对这几种语言“正经”的介绍可以增加同学们的一丝兴趣 从此沉迷学习无法自拔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32055" y="3652743"/>
            <a:ext cx="4594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W3school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hlinkClick r:id="rId3"/>
              </a:rPr>
              <a:t>http://www.w3school.com.cn/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61623" y="4106863"/>
            <a:ext cx="3872667" cy="429545"/>
            <a:chOff x="3261623" y="4106863"/>
            <a:chExt cx="3872667" cy="429545"/>
          </a:xfrm>
        </p:grpSpPr>
        <p:sp>
          <p:nvSpPr>
            <p:cNvPr id="2" name="文本框 1"/>
            <p:cNvSpPr txBox="1"/>
            <p:nvPr/>
          </p:nvSpPr>
          <p:spPr>
            <a:xfrm>
              <a:off x="3261623" y="410686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网易云课堂：</a:t>
              </a:r>
              <a:endParaRPr lang="zh-CN" altLang="en-US" sz="2000" u="sng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634054" y="4136298"/>
              <a:ext cx="2500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u="sng" dirty="0">
                  <a:solidFill>
                    <a:srgbClr val="C00000"/>
                  </a:solidFill>
                  <a:ea typeface="Meiryo UI" panose="020B0604030504040204"/>
                </a:rPr>
                <a:t>http://study.163.com/</a:t>
              </a:r>
              <a:endParaRPr lang="zh-CN" altLang="en-US" sz="2000" u="sng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88586" y="4596859"/>
            <a:ext cx="3832828" cy="400110"/>
            <a:chOff x="3288586" y="4596859"/>
            <a:chExt cx="3832828" cy="400110"/>
          </a:xfrm>
        </p:grpSpPr>
        <p:sp>
          <p:nvSpPr>
            <p:cNvPr id="8" name="文本框 7"/>
            <p:cNvSpPr txBox="1"/>
            <p:nvPr/>
          </p:nvSpPr>
          <p:spPr>
            <a:xfrm>
              <a:off x="3288586" y="462057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慕课网：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322314" y="4596859"/>
              <a:ext cx="2799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u="sng" dirty="0">
                  <a:solidFill>
                    <a:srgbClr val="C00000"/>
                  </a:solidFill>
                  <a:ea typeface="Meiryo UI" panose="020B0604030504040204"/>
                </a:rPr>
                <a:t>http://www.imooc.com/</a:t>
              </a:r>
              <a:endParaRPr lang="zh-CN" altLang="en-US" sz="2000" u="sng" dirty="0">
                <a:solidFill>
                  <a:srgbClr val="C00000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84848" y="1220652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6AA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想要学习一门编程语言主要还是要通过自学，去尝试去犯错去找解决方法</a:t>
            </a:r>
          </a:p>
        </p:txBody>
      </p:sp>
    </p:spTree>
    <p:extLst>
      <p:ext uri="{BB962C8B-B14F-4D97-AF65-F5344CB8AC3E}">
        <p14:creationId xmlns:p14="http://schemas.microsoft.com/office/powerpoint/2010/main" val="17250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243bca26c4f5641fcde32cfcceefbd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750" y="340499"/>
            <a:ext cx="2241590" cy="16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867025" y="695325"/>
            <a:ext cx="8092712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600" b="1" dirty="0"/>
              <a:t>HTML</a:t>
            </a:r>
            <a:r>
              <a:rPr lang="zh-CN" altLang="en-US" sz="3600" b="1" dirty="0"/>
              <a:t>（</a:t>
            </a:r>
            <a:r>
              <a:rPr lang="en-US" altLang="zh-CN" sz="3600" b="1" i="1" dirty="0">
                <a:solidFill>
                  <a:schemeClr val="accent2"/>
                </a:solidFill>
              </a:rPr>
              <a:t>H</a:t>
            </a:r>
            <a:r>
              <a:rPr lang="en-US" altLang="zh-CN" sz="3600" b="1" i="1" dirty="0"/>
              <a:t>yper</a:t>
            </a:r>
            <a:r>
              <a:rPr lang="en-US" altLang="zh-CN" sz="3600" b="1" dirty="0"/>
              <a:t> </a:t>
            </a:r>
            <a:r>
              <a:rPr lang="en-US" altLang="zh-CN" sz="3600" b="1" i="1" dirty="0">
                <a:solidFill>
                  <a:schemeClr val="accent2"/>
                </a:solidFill>
              </a:rPr>
              <a:t>T</a:t>
            </a:r>
            <a:r>
              <a:rPr lang="en-US" altLang="zh-CN" sz="3600" b="1" i="1" dirty="0"/>
              <a:t>ext</a:t>
            </a:r>
            <a:r>
              <a:rPr lang="en-US" altLang="zh-CN" sz="3600" b="1" dirty="0"/>
              <a:t> </a:t>
            </a:r>
            <a:r>
              <a:rPr lang="en-US" altLang="zh-CN" sz="3600" b="1" i="1" dirty="0">
                <a:solidFill>
                  <a:schemeClr val="accent2"/>
                </a:solidFill>
              </a:rPr>
              <a:t>M</a:t>
            </a:r>
            <a:r>
              <a:rPr lang="en-US" altLang="zh-CN" sz="3600" b="1" i="1" dirty="0"/>
              <a:t>ark</a:t>
            </a:r>
            <a:r>
              <a:rPr lang="en-US" altLang="zh-CN" sz="3600" b="1" dirty="0"/>
              <a:t>-</a:t>
            </a:r>
            <a:r>
              <a:rPr lang="en-US" altLang="zh-CN" sz="3600" b="1" i="1" dirty="0"/>
              <a:t>up</a:t>
            </a:r>
            <a:r>
              <a:rPr lang="en-US" altLang="zh-CN" sz="3600" b="1" dirty="0"/>
              <a:t> </a:t>
            </a:r>
            <a:r>
              <a:rPr lang="en-US" altLang="zh-CN" sz="3600" b="1" dirty="0">
                <a:solidFill>
                  <a:schemeClr val="accent2"/>
                </a:solidFill>
              </a:rPr>
              <a:t>L</a:t>
            </a:r>
            <a:r>
              <a:rPr lang="en-US" altLang="zh-CN" sz="3600" b="1" dirty="0"/>
              <a:t>anguage</a:t>
            </a:r>
            <a:r>
              <a:rPr lang="zh-CN" altLang="en-US" sz="3600" b="1" dirty="0"/>
              <a:t>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1476" y="2133600"/>
            <a:ext cx="4524374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微软雅黑 Light"/>
              </a:rPr>
              <a:t>超文本标记语言</a:t>
            </a:r>
            <a:endParaRPr lang="zh-CN" altLang="en-US" sz="4800" b="1" dirty="0">
              <a:latin typeface="微软雅黑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9226" y="3867150"/>
            <a:ext cx="35242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C000"/>
                </a:solidFill>
                <a:latin typeface="微软雅黑 Light"/>
              </a:rPr>
              <a:t>不止是文本，还可以包含图片，链接，音乐，甚至程序等非文字元素。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4199" y="3714750"/>
            <a:ext cx="41719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  <a:latin typeface="微软雅黑 Light"/>
              </a:rPr>
              <a:t>不但有该文本真正需要传递给读者的有用信息，更有描述该段文本中各部分文字的情况的信息。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305299" y="3048000"/>
            <a:ext cx="1728000" cy="0"/>
          </a:xfrm>
          <a:prstGeom prst="line">
            <a:avLst/>
          </a:prstGeom>
          <a:ln w="15875"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10299" y="3057525"/>
            <a:ext cx="2409826" cy="0"/>
          </a:xfrm>
          <a:prstGeom prst="line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476625" y="3181352"/>
            <a:ext cx="1238250" cy="704848"/>
          </a:xfrm>
          <a:prstGeom prst="straightConnector1">
            <a:avLst/>
          </a:prstGeom>
          <a:ln w="101600">
            <a:solidFill>
              <a:srgbClr val="FFFF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8220075" y="3143251"/>
            <a:ext cx="981075" cy="666749"/>
          </a:xfrm>
          <a:prstGeom prst="straightConnector1">
            <a:avLst/>
          </a:prstGeom>
          <a:ln w="1016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/>
              </a:rPr>
              <a:t>HTML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/>
              </a:rPr>
              <a:t>文档 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/>
              </a:rPr>
              <a:t>=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/>
              </a:rPr>
              <a:t>网页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微软雅黑 Ligh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92D050"/>
                </a:solidFill>
                <a:latin typeface="+mj-lt"/>
              </a:rPr>
              <a:t>HTML </a:t>
            </a:r>
            <a:r>
              <a:rPr lang="zh-CN" altLang="en-US" sz="4000" b="1" dirty="0">
                <a:solidFill>
                  <a:srgbClr val="92D050"/>
                </a:solidFill>
                <a:latin typeface="+mj-lt"/>
              </a:rPr>
              <a:t>文档描述网页</a:t>
            </a:r>
            <a:endParaRPr lang="en-US" altLang="zh-CN" sz="4000" b="1" dirty="0">
              <a:solidFill>
                <a:srgbClr val="92D050"/>
              </a:solidFill>
              <a:latin typeface="+mj-lt"/>
            </a:endParaRPr>
          </a:p>
          <a:p>
            <a:endParaRPr lang="zh-CN" altLang="en-US" sz="4000" b="1" dirty="0">
              <a:solidFill>
                <a:srgbClr val="92D050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rgbClr val="92D050"/>
                </a:solidFill>
                <a:latin typeface="+mj-lt"/>
              </a:rPr>
              <a:t>HTML </a:t>
            </a:r>
            <a:r>
              <a:rPr lang="zh-CN" altLang="en-US" sz="4000" b="1" dirty="0">
                <a:solidFill>
                  <a:srgbClr val="92D050"/>
                </a:solidFill>
                <a:latin typeface="+mj-lt"/>
              </a:rPr>
              <a:t>文档包含 </a:t>
            </a:r>
            <a:r>
              <a:rPr lang="en-US" altLang="zh-CN" sz="4000" b="1" dirty="0">
                <a:solidFill>
                  <a:srgbClr val="92D050"/>
                </a:solidFill>
                <a:latin typeface="+mj-lt"/>
              </a:rPr>
              <a:t>HTML </a:t>
            </a:r>
            <a:r>
              <a:rPr lang="zh-CN" altLang="en-US" sz="4000" b="1" dirty="0">
                <a:solidFill>
                  <a:srgbClr val="92D050"/>
                </a:solidFill>
                <a:latin typeface="+mj-lt"/>
              </a:rPr>
              <a:t>标签和纯文本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9277" y="4281854"/>
            <a:ext cx="1083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Web </a:t>
            </a:r>
            <a:r>
              <a:rPr lang="zh-CN" altLang="en-US" sz="3200" dirty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浏览器的作用是读取 </a:t>
            </a:r>
            <a:r>
              <a:rPr lang="en-US" altLang="zh-CN" sz="3200" dirty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HTML </a:t>
            </a:r>
            <a:r>
              <a:rPr lang="zh-CN" altLang="en-US" sz="3200" dirty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文档，并以网页的形式显示出它们。浏览器不会显示 </a:t>
            </a:r>
            <a:r>
              <a:rPr lang="en-US" altLang="zh-CN" sz="3200" dirty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HTML </a:t>
            </a:r>
            <a:r>
              <a:rPr lang="zh-CN" altLang="en-US" sz="3200" dirty="0">
                <a:solidFill>
                  <a:srgbClr val="FFC000"/>
                </a:solidFill>
                <a:latin typeface="Adobe 黑体 Std R" pitchFamily="34" charset="-122"/>
                <a:ea typeface="Adobe 黑体 Std R" pitchFamily="34" charset="-122"/>
              </a:rPr>
              <a:t>标签，而是使用标签来解释页面的内容。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243bca26c4f5641fcde32cfcceefbd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750" y="340499"/>
            <a:ext cx="2241590" cy="16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649070" y="2420087"/>
            <a:ext cx="84044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网页结构清晰明了       内容一目了然</a:t>
            </a: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3518" y="0"/>
            <a:ext cx="1223551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&lt;!DOCTYPE html PUBLIC "-//W3C//DTD XHTML 1.0 Transitional//EN" "http://www.w3.org/TR/xhtml1/DTD/xhtml1-transitional.dtd"&gt; &lt;html </a:t>
            </a:r>
            <a:r>
              <a:rPr lang="en-US" altLang="zh-CN" sz="900" dirty="0" err="1">
                <a:solidFill>
                  <a:schemeClr val="bg1"/>
                </a:solidFill>
              </a:rPr>
              <a:t>xmlns</a:t>
            </a:r>
            <a:r>
              <a:rPr lang="en-US" altLang="zh-CN" sz="900" dirty="0">
                <a:solidFill>
                  <a:schemeClr val="bg1"/>
                </a:solidFill>
              </a:rPr>
              <a:t>="http://www.w3.org/1999/xhtml"&gt; &lt;head&gt; &lt;meta http-equiv="Content-Type" content="text/html; </a:t>
            </a:r>
            <a:r>
              <a:rPr lang="en-US" altLang="zh-CN" sz="900" dirty="0" err="1">
                <a:solidFill>
                  <a:schemeClr val="bg1"/>
                </a:solidFill>
              </a:rPr>
              <a:t>charset</a:t>
            </a:r>
            <a:r>
              <a:rPr lang="en-US" altLang="zh-CN" sz="900" dirty="0">
                <a:solidFill>
                  <a:schemeClr val="bg1"/>
                </a:solidFill>
              </a:rPr>
              <a:t>=utf-8" /&gt; &lt;meta http-equiv="X-UA-Compatible" content="IE=7" /&gt; &lt;title&gt;</a:t>
            </a:r>
            <a:r>
              <a:rPr lang="zh-CN" altLang="en-US" sz="900" dirty="0">
                <a:solidFill>
                  <a:schemeClr val="bg1"/>
                </a:solidFill>
              </a:rPr>
              <a:t>华南理工大学</a:t>
            </a:r>
            <a:r>
              <a:rPr lang="en-US" altLang="zh-CN" sz="900" dirty="0">
                <a:solidFill>
                  <a:schemeClr val="bg1"/>
                </a:solidFill>
              </a:rPr>
              <a:t>&lt;/title&gt; &lt;link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2"/>
              </a:rPr>
              <a:t>newcss/main.css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</a:rPr>
              <a:t>stylesheet</a:t>
            </a:r>
            <a:r>
              <a:rPr lang="en-US" altLang="zh-CN" sz="900" dirty="0">
                <a:solidFill>
                  <a:schemeClr val="bg1"/>
                </a:solidFill>
              </a:rPr>
              <a:t>"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css</a:t>
            </a:r>
            <a:r>
              <a:rPr lang="en-US" altLang="zh-CN" sz="900" dirty="0">
                <a:solidFill>
                  <a:schemeClr val="bg1"/>
                </a:solidFill>
              </a:rPr>
              <a:t>" /&gt; &lt;script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3"/>
              </a:rPr>
              <a:t>js/chrome.js</a:t>
            </a:r>
            <a:r>
              <a:rPr lang="en-US" altLang="zh-CN" sz="900" dirty="0">
                <a:solidFill>
                  <a:schemeClr val="bg1"/>
                </a:solidFill>
              </a:rPr>
              <a:t>"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javascript</a:t>
            </a:r>
            <a:r>
              <a:rPr lang="en-US" altLang="zh-CN" sz="900" dirty="0">
                <a:solidFill>
                  <a:schemeClr val="bg1"/>
                </a:solidFill>
              </a:rPr>
              <a:t>"&gt;&lt;/script&gt; &lt;script language="JavaScript"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javascript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4"/>
              </a:rPr>
              <a:t>tools/js/xpath-min.js</a:t>
            </a:r>
            <a:r>
              <a:rPr lang="en-US" altLang="zh-CN" sz="900" dirty="0">
                <a:solidFill>
                  <a:schemeClr val="bg1"/>
                </a:solidFill>
              </a:rPr>
              <a:t>"&gt;&lt;/script&gt; &lt;script language="JavaScript"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javascript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5"/>
              </a:rPr>
              <a:t>tools/js/SpryData-min.js</a:t>
            </a:r>
            <a:r>
              <a:rPr lang="en-US" altLang="zh-CN" sz="900" dirty="0">
                <a:solidFill>
                  <a:schemeClr val="bg1"/>
                </a:solidFill>
              </a:rPr>
              <a:t>"&gt;&lt;/script&gt; &lt;script language="JavaScript"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javascript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6"/>
              </a:rPr>
              <a:t>tools/js/SpryPagedView-min.js</a:t>
            </a:r>
            <a:r>
              <a:rPr lang="en-US" altLang="zh-CN" sz="900" dirty="0">
                <a:solidFill>
                  <a:schemeClr val="bg1"/>
                </a:solidFill>
              </a:rPr>
              <a:t>"&gt;&lt;/script&gt; &lt;script language="JavaScript"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javascript</a:t>
            </a:r>
            <a:r>
              <a:rPr lang="en-US" altLang="zh-CN" sz="900" dirty="0">
                <a:solidFill>
                  <a:schemeClr val="bg1"/>
                </a:solidFill>
              </a:rPr>
              <a:t>"&gt; </a:t>
            </a:r>
            <a:r>
              <a:rPr lang="en-US" altLang="zh-CN" sz="900" dirty="0" err="1">
                <a:solidFill>
                  <a:schemeClr val="bg1"/>
                </a:solidFill>
              </a:rPr>
              <a:t>var</a:t>
            </a:r>
            <a:r>
              <a:rPr lang="en-US" altLang="zh-CN" sz="900" dirty="0">
                <a:solidFill>
                  <a:schemeClr val="bg1"/>
                </a:solidFill>
              </a:rPr>
              <a:t> ds0 = new </a:t>
            </a:r>
            <a:r>
              <a:rPr lang="en-US" altLang="zh-CN" sz="900" dirty="0" err="1">
                <a:solidFill>
                  <a:schemeClr val="bg1"/>
                </a:solidFill>
              </a:rPr>
              <a:t>Spry.Data.XMLDataSet</a:t>
            </a:r>
            <a:r>
              <a:rPr lang="en-US" altLang="zh-CN" sz="900" dirty="0">
                <a:solidFill>
                  <a:schemeClr val="bg1"/>
                </a:solidFill>
              </a:rPr>
              <a:t>("/publish2/news/bigpic/index.xml", "/channel/item[position() &lt; 2]");//</a:t>
            </a:r>
            <a:r>
              <a:rPr lang="zh-CN" altLang="en-US" sz="900" dirty="0">
                <a:solidFill>
                  <a:schemeClr val="bg1"/>
                </a:solidFill>
              </a:rPr>
              <a:t>首页大图</a:t>
            </a:r>
            <a:r>
              <a:rPr lang="en-US" altLang="zh-CN" sz="900" dirty="0">
                <a:solidFill>
                  <a:schemeClr val="bg1"/>
                </a:solidFill>
              </a:rPr>
              <a:t>xml</a:t>
            </a:r>
            <a:r>
              <a:rPr lang="zh-CN" altLang="en-US" sz="900" dirty="0">
                <a:solidFill>
                  <a:schemeClr val="bg1"/>
                </a:solidFill>
              </a:rPr>
              <a:t>路 </a:t>
            </a:r>
            <a:r>
              <a:rPr lang="en-US" altLang="zh-CN" sz="900" dirty="0" err="1">
                <a:solidFill>
                  <a:schemeClr val="bg1"/>
                </a:solidFill>
              </a:rPr>
              <a:t>var</a:t>
            </a:r>
            <a:r>
              <a:rPr lang="en-US" altLang="zh-CN" sz="900" dirty="0">
                <a:solidFill>
                  <a:schemeClr val="bg1"/>
                </a:solidFill>
              </a:rPr>
              <a:t> ds1 = new </a:t>
            </a:r>
            <a:r>
              <a:rPr lang="en-US" altLang="zh-CN" sz="900" dirty="0" err="1">
                <a:solidFill>
                  <a:schemeClr val="bg1"/>
                </a:solidFill>
              </a:rPr>
              <a:t>Spry.Data.XMLDataSet</a:t>
            </a:r>
            <a:r>
              <a:rPr lang="en-US" altLang="zh-CN" sz="900" dirty="0">
                <a:solidFill>
                  <a:schemeClr val="bg1"/>
                </a:solidFill>
              </a:rPr>
              <a:t>("/publish2/news/AcademicEvents/index.xml", "/channel/item[position() &lt; 5]");//</a:t>
            </a:r>
            <a:r>
              <a:rPr lang="zh-CN" altLang="en-US" sz="900" dirty="0">
                <a:solidFill>
                  <a:schemeClr val="bg1"/>
                </a:solidFill>
              </a:rPr>
              <a:t>学术报告修改</a:t>
            </a:r>
            <a:r>
              <a:rPr lang="en-US" altLang="zh-CN" sz="900" dirty="0">
                <a:solidFill>
                  <a:schemeClr val="bg1"/>
                </a:solidFill>
              </a:rPr>
              <a:t>xml</a:t>
            </a:r>
            <a:r>
              <a:rPr lang="zh-CN" altLang="en-US" sz="900" dirty="0">
                <a:solidFill>
                  <a:schemeClr val="bg1"/>
                </a:solidFill>
              </a:rPr>
              <a:t>路径 </a:t>
            </a:r>
            <a:r>
              <a:rPr lang="en-US" altLang="zh-CN" sz="900" dirty="0" err="1">
                <a:solidFill>
                  <a:schemeClr val="bg1"/>
                </a:solidFill>
              </a:rPr>
              <a:t>var</a:t>
            </a:r>
            <a:r>
              <a:rPr lang="en-US" altLang="zh-CN" sz="900" dirty="0">
                <a:solidFill>
                  <a:schemeClr val="bg1"/>
                </a:solidFill>
              </a:rPr>
              <a:t> ds2 = new </a:t>
            </a:r>
            <a:r>
              <a:rPr lang="en-US" altLang="zh-CN" sz="900" dirty="0" err="1">
                <a:solidFill>
                  <a:schemeClr val="bg1"/>
                </a:solidFill>
              </a:rPr>
              <a:t>Spry.Data.XMLDataSet</a:t>
            </a:r>
            <a:r>
              <a:rPr lang="en-US" altLang="zh-CN" sz="900" dirty="0">
                <a:solidFill>
                  <a:schemeClr val="bg1"/>
                </a:solidFill>
              </a:rPr>
              <a:t>("/publish2/news/hot/index.xml", "/channel/item[position() &lt; 4]");//</a:t>
            </a:r>
            <a:r>
              <a:rPr lang="zh-CN" altLang="en-US" sz="900" dirty="0">
                <a:solidFill>
                  <a:schemeClr val="bg1"/>
                </a:solidFill>
              </a:rPr>
              <a:t>热点关注修改</a:t>
            </a:r>
            <a:r>
              <a:rPr lang="en-US" altLang="zh-CN" sz="900" dirty="0">
                <a:solidFill>
                  <a:schemeClr val="bg1"/>
                </a:solidFill>
              </a:rPr>
              <a:t>xml</a:t>
            </a:r>
            <a:r>
              <a:rPr lang="zh-CN" altLang="en-US" sz="900" dirty="0">
                <a:solidFill>
                  <a:schemeClr val="bg1"/>
                </a:solidFill>
              </a:rPr>
              <a:t>路径 </a:t>
            </a:r>
            <a:r>
              <a:rPr lang="en-US" altLang="zh-CN" sz="900" dirty="0" err="1">
                <a:solidFill>
                  <a:schemeClr val="bg1"/>
                </a:solidFill>
              </a:rPr>
              <a:t>var</a:t>
            </a:r>
            <a:r>
              <a:rPr lang="en-US" altLang="zh-CN" sz="900" dirty="0">
                <a:solidFill>
                  <a:schemeClr val="bg1"/>
                </a:solidFill>
              </a:rPr>
              <a:t> ds3 = new </a:t>
            </a:r>
            <a:r>
              <a:rPr lang="en-US" altLang="zh-CN" sz="900" dirty="0" err="1">
                <a:solidFill>
                  <a:schemeClr val="bg1"/>
                </a:solidFill>
              </a:rPr>
              <a:t>Spry.Data.XMLDataSet</a:t>
            </a:r>
            <a:r>
              <a:rPr lang="en-US" altLang="zh-CN" sz="900" dirty="0">
                <a:solidFill>
                  <a:schemeClr val="bg1"/>
                </a:solidFill>
              </a:rPr>
              <a:t>("/publish2/news/notice/index.xml", "/channel/item[position() &lt; 9]");//</a:t>
            </a:r>
            <a:r>
              <a:rPr lang="zh-CN" altLang="en-US" sz="900" dirty="0">
                <a:solidFill>
                  <a:schemeClr val="bg1"/>
                </a:solidFill>
              </a:rPr>
              <a:t>重要通告修改</a:t>
            </a:r>
            <a:r>
              <a:rPr lang="en-US" altLang="zh-CN" sz="900" dirty="0">
                <a:solidFill>
                  <a:schemeClr val="bg1"/>
                </a:solidFill>
              </a:rPr>
              <a:t>xml</a:t>
            </a:r>
            <a:r>
              <a:rPr lang="zh-CN" altLang="en-US" sz="900" dirty="0">
                <a:solidFill>
                  <a:schemeClr val="bg1"/>
                </a:solidFill>
              </a:rPr>
              <a:t>路径 </a:t>
            </a:r>
            <a:r>
              <a:rPr lang="en-US" altLang="zh-CN" sz="900" dirty="0">
                <a:solidFill>
                  <a:schemeClr val="bg1"/>
                </a:solidFill>
              </a:rPr>
              <a:t>&lt;/script&gt; &lt;/head&gt; &lt;body&gt; &lt;div class="main"&gt; &lt;div class="top"&gt; &lt;div class="logo"&gt;&lt;a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7"/>
              </a:rPr>
              <a:t>index.html</a:t>
            </a:r>
            <a:r>
              <a:rPr lang="en-US" altLang="zh-CN" sz="900" dirty="0">
                <a:solidFill>
                  <a:schemeClr val="bg1"/>
                </a:solidFill>
              </a:rPr>
              <a:t>" title="</a:t>
            </a:r>
            <a:r>
              <a:rPr lang="zh-CN" altLang="en-US" sz="900" dirty="0">
                <a:solidFill>
                  <a:schemeClr val="bg1"/>
                </a:solidFill>
              </a:rPr>
              <a:t>华南理工大学 首页</a:t>
            </a:r>
            <a:r>
              <a:rPr lang="en-US" altLang="zh-CN" sz="900" dirty="0">
                <a:solidFill>
                  <a:schemeClr val="bg1"/>
                </a:solidFill>
              </a:rPr>
              <a:t>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8"/>
              </a:rPr>
              <a:t>newimages/logo.jpg</a:t>
            </a:r>
            <a:r>
              <a:rPr lang="en-US" altLang="zh-CN" sz="900" dirty="0">
                <a:solidFill>
                  <a:schemeClr val="bg1"/>
                </a:solidFill>
              </a:rPr>
              <a:t>" /&gt;&lt;/a&gt;&lt;/div&gt;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topLink</a:t>
            </a:r>
            <a:r>
              <a:rPr lang="en-US" altLang="zh-CN" sz="900" dirty="0">
                <a:solidFill>
                  <a:schemeClr val="bg1"/>
                </a:solidFill>
              </a:rPr>
              <a:t>"&gt; &lt;a class="</a:t>
            </a:r>
            <a:r>
              <a:rPr lang="en-US" altLang="zh-CN" sz="900" dirty="0" err="1">
                <a:solidFill>
                  <a:schemeClr val="bg1"/>
                </a:solidFill>
              </a:rPr>
              <a:t>msm</a:t>
            </a:r>
            <a:r>
              <a:rPr lang="en-US" altLang="zh-CN" sz="900" dirty="0">
                <a:solidFill>
                  <a:schemeClr val="bg1"/>
                </a:solidFill>
              </a:rPr>
              <a:t>"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"/>
              </a:rPr>
              <a:t>http://webmail.scut.edu.cn/scutmail/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电子邮件</a:t>
            </a:r>
            <a:r>
              <a:rPr lang="en-US" altLang="zh-CN" sz="900" dirty="0">
                <a:solidFill>
                  <a:schemeClr val="bg1"/>
                </a:solidFill>
              </a:rPr>
              <a:t>&lt;/a&gt;&lt;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&gt;|&lt;/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0"/>
              </a:rPr>
              <a:t>http://portal.scut.edu.cn/cmstar/index.portal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办公门户</a:t>
            </a:r>
            <a:r>
              <a:rPr lang="en-US" altLang="zh-CN" sz="900" dirty="0">
                <a:solidFill>
                  <a:schemeClr val="bg1"/>
                </a:solidFill>
              </a:rPr>
              <a:t>&lt;/a&gt;&lt;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&gt;|&lt;/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1"/>
              </a:rPr>
              <a:t>http://web.scut.edu.cn/service/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网络服务</a:t>
            </a:r>
            <a:r>
              <a:rPr lang="en-US" altLang="zh-CN" sz="900" dirty="0">
                <a:solidFill>
                  <a:schemeClr val="bg1"/>
                </a:solidFill>
              </a:rPr>
              <a:t>&lt;/a&gt;&lt;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&gt;|&lt;/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2"/>
              </a:rPr>
              <a:t>http://www2.scut.edu.cn/scutnxq/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大学城校区</a:t>
            </a:r>
            <a:r>
              <a:rPr lang="en-US" altLang="zh-CN" sz="900" dirty="0">
                <a:solidFill>
                  <a:schemeClr val="bg1"/>
                </a:solidFill>
              </a:rPr>
              <a:t>&lt;/a&gt;&lt;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&gt;|&lt;/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3"/>
              </a:rPr>
              <a:t>http://202.38.194.72:8080/xzxx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校长信箱</a:t>
            </a:r>
            <a:r>
              <a:rPr lang="en-US" altLang="zh-CN" sz="900" dirty="0">
                <a:solidFill>
                  <a:schemeClr val="bg1"/>
                </a:solidFill>
              </a:rPr>
              <a:t>&lt;/a&gt;&lt;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&gt;|&lt;/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4"/>
              </a:rPr>
              <a:t>http://en.scut.edu.cn/</a:t>
            </a:r>
            <a:r>
              <a:rPr lang="en-US" altLang="zh-CN" sz="900" dirty="0">
                <a:solidFill>
                  <a:schemeClr val="bg1"/>
                </a:solidFill>
              </a:rPr>
              <a:t>"&gt;ENGLISH&lt;/a&gt;&lt;i&gt;|&lt;/i&gt;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5"/>
              </a:rPr>
              <a:t>http://www.scut.edu.cn/index2011.html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旧版网站</a:t>
            </a:r>
            <a:r>
              <a:rPr lang="en-US" altLang="zh-CN" sz="900" dirty="0">
                <a:solidFill>
                  <a:schemeClr val="bg1"/>
                </a:solidFill>
              </a:rPr>
              <a:t>&lt;/a&gt;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&lt;!-- menu --&gt;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chromestyleMenu</a:t>
            </a:r>
            <a:r>
              <a:rPr lang="en-US" altLang="zh-CN" sz="900" dirty="0">
                <a:solidFill>
                  <a:schemeClr val="bg1"/>
                </a:solidFill>
              </a:rPr>
              <a:t>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chromestyle</a:t>
            </a:r>
            <a:r>
              <a:rPr lang="en-US" altLang="zh-CN" sz="900" dirty="0">
                <a:solidFill>
                  <a:schemeClr val="bg1"/>
                </a:solidFill>
              </a:rPr>
              <a:t>" id="</a:t>
            </a:r>
            <a:r>
              <a:rPr lang="en-US" altLang="zh-CN" sz="900" dirty="0" err="1">
                <a:solidFill>
                  <a:schemeClr val="bg1"/>
                </a:solidFill>
              </a:rPr>
              <a:t>chromemenu</a:t>
            </a:r>
            <a:r>
              <a:rPr lang="en-US" altLang="zh-CN" sz="900" dirty="0">
                <a:solidFill>
                  <a:schemeClr val="bg1"/>
                </a:solidFill>
              </a:rPr>
              <a:t>"&gt; &lt;</a:t>
            </a:r>
            <a:r>
              <a:rPr lang="en-US" altLang="zh-CN" sz="900" dirty="0" err="1">
                <a:solidFill>
                  <a:schemeClr val="bg1"/>
                </a:solidFill>
              </a:rPr>
              <a:t>ul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6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6"/>
              </a:rPr>
              <a:t>about.htm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="dropmenu1"&gt;</a:t>
            </a:r>
            <a:r>
              <a:rPr lang="zh-CN" altLang="en-US" sz="900" dirty="0">
                <a:solidFill>
                  <a:schemeClr val="bg1"/>
                </a:solidFill>
              </a:rPr>
              <a:t>学校概况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7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7"/>
              </a:rPr>
              <a:t>jg.htm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机构设置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8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8"/>
              </a:rPr>
              <a:t>group.htm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="dropmenu2"&gt;</a:t>
            </a:r>
            <a:r>
              <a:rPr lang="zh-CN" altLang="en-US" sz="900" dirty="0">
                <a:solidFill>
                  <a:schemeClr val="bg1"/>
                </a:solidFill>
              </a:rPr>
              <a:t>人才培养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9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9"/>
              </a:rPr>
              <a:t>yj.htm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="dropmenu3"&gt;</a:t>
            </a:r>
            <a:r>
              <a:rPr lang="zh-CN" altLang="en-US" sz="900" dirty="0">
                <a:solidFill>
                  <a:schemeClr val="bg1"/>
                </a:solidFill>
              </a:rPr>
              <a:t>科学研究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0"/>
              </a:rPr>
              <a:t>#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="dropmenu4"&gt;</a:t>
            </a:r>
            <a:r>
              <a:rPr lang="zh-CN" altLang="en-US" sz="900" dirty="0">
                <a:solidFill>
                  <a:schemeClr val="bg1"/>
                </a:solidFill>
              </a:rPr>
              <a:t>招生就业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1"/>
              </a:rPr>
              <a:t>http://www.lib.scut.edu.cn/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图书馆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2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22"/>
              </a:rPr>
              <a:t>st.htm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="dropmenu5"&gt;</a:t>
            </a:r>
            <a:r>
              <a:rPr lang="zh-CN" altLang="en-US" sz="900" dirty="0">
                <a:solidFill>
                  <a:schemeClr val="bg1"/>
                </a:solidFill>
              </a:rPr>
              <a:t>校园生活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3"/>
              </a:rPr>
              <a:t>http://www2.scut.edu.cn/hr/4457/list.htm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人才招聘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0"/>
              </a:rPr>
              <a:t>#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rel</a:t>
            </a:r>
            <a:r>
              <a:rPr lang="en-US" altLang="zh-CN" sz="900" dirty="0">
                <a:solidFill>
                  <a:schemeClr val="bg1"/>
                </a:solidFill>
              </a:rPr>
              <a:t>="dropmenu6"&gt;</a:t>
            </a:r>
            <a:r>
              <a:rPr lang="zh-CN" altLang="en-US" sz="900" dirty="0">
                <a:solidFill>
                  <a:schemeClr val="bg1"/>
                </a:solidFill>
              </a:rPr>
              <a:t>合作交流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&lt;/</a:t>
            </a:r>
            <a:r>
              <a:rPr lang="en-US" altLang="zh-CN" sz="900" dirty="0" err="1">
                <a:solidFill>
                  <a:schemeClr val="bg1"/>
                </a:solidFill>
              </a:rPr>
              <a:t>ul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&lt;div id="dropmenu1" class="</a:t>
            </a:r>
            <a:r>
              <a:rPr lang="en-US" altLang="zh-CN" sz="900" dirty="0" err="1">
                <a:solidFill>
                  <a:schemeClr val="bg1"/>
                </a:solidFill>
              </a:rPr>
              <a:t>dropmenudiv</a:t>
            </a:r>
            <a:r>
              <a:rPr lang="en-US" altLang="zh-CN" sz="900" dirty="0">
                <a:solidFill>
                  <a:schemeClr val="bg1"/>
                </a:solidFill>
              </a:rPr>
              <a:t>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6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6"/>
              </a:rPr>
              <a:t>about.htm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学校简介</a:t>
            </a:r>
            <a:r>
              <a:rPr lang="en-US" altLang="zh-CN" sz="900" dirty="0">
                <a:solidFill>
                  <a:schemeClr val="bg1"/>
                </a:solidFill>
              </a:rPr>
              <a:t>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4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24"/>
              </a:rPr>
              <a:t>history.htm</a:t>
            </a:r>
            <a:r>
              <a:rPr lang="en-US" altLang="zh-CN" sz="900" dirty="0">
                <a:solidFill>
                  <a:schemeClr val="bg1"/>
                </a:solidFill>
              </a:rPr>
              <a:t>" &gt;</a:t>
            </a:r>
            <a:r>
              <a:rPr lang="zh-CN" altLang="en-US" sz="900" dirty="0">
                <a:solidFill>
                  <a:schemeClr val="bg1"/>
                </a:solidFill>
              </a:rPr>
              <a:t>学校沿革</a:t>
            </a:r>
            <a:r>
              <a:rPr lang="en-US" altLang="zh-CN" sz="900" dirty="0">
                <a:solidFill>
                  <a:schemeClr val="bg1"/>
                </a:solidFill>
              </a:rPr>
              <a:t>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5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25"/>
              </a:rPr>
              <a:t>logo.htm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学校标识</a:t>
            </a:r>
            <a:r>
              <a:rPr lang="en-US" altLang="zh-CN" sz="900" dirty="0">
                <a:solidFill>
                  <a:schemeClr val="bg1"/>
                </a:solidFill>
              </a:rPr>
              <a:t>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6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26"/>
              </a:rPr>
              <a:t>leaders.htm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学校领导</a:t>
            </a:r>
            <a:r>
              <a:rPr lang="en-US" altLang="zh-CN" sz="900" dirty="0">
                <a:solidFill>
                  <a:schemeClr val="bg1"/>
                </a:solidFill>
              </a:rPr>
              <a:t>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7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27"/>
              </a:rPr>
              <a:t>view.htm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校园风光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8"/>
              </a:rPr>
              <a:t>http://map.scut.edu.cn/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校园地图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9"/>
              </a:rPr>
              <a:t>http://www.scut.edu.cn/xsg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校史钩沉</a:t>
            </a:r>
            <a:r>
              <a:rPr lang="en-US" altLang="zh-CN" sz="900" dirty="0">
                <a:solidFill>
                  <a:schemeClr val="bg1"/>
                </a:solidFill>
              </a:rPr>
              <a:t>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2"/>
              </a:rPr>
              <a:t>http://www2.scut.edu.cn/scutnxq/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</a:t>
            </a:r>
            <a:r>
              <a:rPr lang="zh-CN" altLang="en-US" sz="900" dirty="0">
                <a:solidFill>
                  <a:schemeClr val="bg1"/>
                </a:solidFill>
              </a:rPr>
              <a:t>大学城校区</a:t>
            </a:r>
            <a:r>
              <a:rPr lang="en-US" altLang="zh-CN" sz="900" dirty="0">
                <a:solidFill>
                  <a:schemeClr val="bg1"/>
                </a:solidFill>
              </a:rPr>
              <a:t>&lt;/a&gt; &lt;/div&gt; &lt;div id="dropmenu2" class="</a:t>
            </a:r>
            <a:r>
              <a:rPr lang="en-US" altLang="zh-CN" sz="900" dirty="0" err="1">
                <a:solidFill>
                  <a:schemeClr val="bg1"/>
                </a:solidFill>
              </a:rPr>
              <a:t>dropmenudiv</a:t>
            </a:r>
            <a:r>
              <a:rPr lang="en-US" altLang="zh-CN" sz="900" dirty="0">
                <a:solidFill>
                  <a:schemeClr val="bg1"/>
                </a:solidFill>
              </a:rPr>
              <a:t>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8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8"/>
              </a:rPr>
              <a:t>group.htm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师资队伍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0"/>
              </a:rPr>
              <a:t>http://www.scut.edu.cn/academic/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本科生教育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1"/>
              </a:rPr>
              <a:t>http://www.scut.edu.cn/graduate/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研究生教育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2"/>
              </a:rPr>
              <a:t>http://www.scut.edu.cn/sie/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留学生教育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3"/>
              </a:rPr>
              <a:t>http://www.scutde.net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继续教育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4"/>
              </a:rPr>
              <a:t>http://www.scut.edu.cn/course/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精品课程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5"/>
              </a:rPr>
              <a:t>http://www.scut.edu.cn/e-online/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教学在线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6"/>
              </a:rPr>
              <a:t>http://222.16.42.161/resource/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教学资源库</a:t>
            </a:r>
            <a:r>
              <a:rPr lang="en-US" altLang="zh-CN" sz="900" dirty="0">
                <a:solidFill>
                  <a:schemeClr val="bg1"/>
                </a:solidFill>
              </a:rPr>
              <a:t>&lt;/a&gt;&lt;/div&gt; &lt;div id="dropmenu3" class="</a:t>
            </a:r>
            <a:r>
              <a:rPr lang="en-US" altLang="zh-CN" sz="900" dirty="0" err="1">
                <a:solidFill>
                  <a:schemeClr val="bg1"/>
                </a:solidFill>
              </a:rPr>
              <a:t>dropmenudiv</a:t>
            </a:r>
            <a:r>
              <a:rPr lang="en-US" altLang="zh-CN" sz="900" dirty="0">
                <a:solidFill>
                  <a:schemeClr val="bg1"/>
                </a:solidFill>
              </a:rPr>
              <a:t>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9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19"/>
              </a:rPr>
              <a:t>yj.htm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研究机构</a:t>
            </a:r>
            <a:r>
              <a:rPr lang="en-US" altLang="zh-CN" sz="900" dirty="0">
                <a:solidFill>
                  <a:schemeClr val="bg1"/>
                </a:solidFill>
              </a:rPr>
              <a:t>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7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37"/>
              </a:rPr>
              <a:t>magazine.htm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学术期刊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8"/>
              </a:rPr>
              <a:t>http://www2.scut.edu.cn/science/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自然科学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9"/>
              </a:rPr>
              <a:t>http://www.scut.edu.cn/socialsci/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社会科学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0"/>
              </a:rPr>
              <a:t>http://www.nspscut.com.cn/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产学研合作</a:t>
            </a:r>
            <a:r>
              <a:rPr lang="en-US" altLang="zh-CN" sz="900" dirty="0">
                <a:solidFill>
                  <a:schemeClr val="bg1"/>
                </a:solidFill>
              </a:rPr>
              <a:t>&lt;/a&gt;&lt;/div&gt; &lt;div id="dropmenu4" class="</a:t>
            </a:r>
            <a:r>
              <a:rPr lang="en-US" altLang="zh-CN" sz="900" dirty="0" err="1">
                <a:solidFill>
                  <a:schemeClr val="bg1"/>
                </a:solidFill>
              </a:rPr>
              <a:t>dropmenudiv</a:t>
            </a:r>
            <a:r>
              <a:rPr lang="en-US" altLang="zh-CN" sz="900" dirty="0">
                <a:solidFill>
                  <a:schemeClr val="bg1"/>
                </a:solidFill>
              </a:rPr>
              <a:t>"&gt;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1"/>
              </a:rPr>
              <a:t>http://www.scut.edu.cn/admission/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本科生招生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1"/>
              </a:rPr>
              <a:t>http://www.scut.edu.cn/admission/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研究生招生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2"/>
              </a:rPr>
              <a:t>http://www.scutde.net/zs/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继续教育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3"/>
              </a:rPr>
              <a:t>http://www.scut.edu.cn/bys/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就业服务</a:t>
            </a:r>
            <a:r>
              <a:rPr lang="en-US" altLang="zh-CN" sz="900" dirty="0">
                <a:solidFill>
                  <a:schemeClr val="bg1"/>
                </a:solidFill>
              </a:rPr>
              <a:t>&lt;/a&gt;&lt;/div&gt; &lt;div id="dropmenu5" class="</a:t>
            </a:r>
            <a:r>
              <a:rPr lang="en-US" altLang="zh-CN" sz="900" dirty="0" err="1">
                <a:solidFill>
                  <a:schemeClr val="bg1"/>
                </a:solidFill>
              </a:rPr>
              <a:t>dropmenudiv</a:t>
            </a:r>
            <a:r>
              <a:rPr lang="en-US" altLang="zh-CN" sz="900" dirty="0">
                <a:solidFill>
                  <a:schemeClr val="bg1"/>
                </a:solidFill>
              </a:rPr>
              <a:t>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22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22"/>
              </a:rPr>
              <a:t>st.htm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学生组织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4"/>
              </a:rPr>
              <a:t>http://www.scut.edu.cn/qingfengyuan/index.htm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廉洁校园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5"/>
              </a:rPr>
              <a:t>http://www2.scut.edu.cn/s/78/t/151/p/1/c/4329/list.htm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网上党校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6"/>
              </a:rPr>
              <a:t>http://bbs.scut.edu.cn/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木棉</a:t>
            </a:r>
            <a:r>
              <a:rPr lang="en-US" altLang="zh-CN" sz="900" dirty="0">
                <a:solidFill>
                  <a:schemeClr val="bg1"/>
                </a:solidFill>
              </a:rPr>
              <a:t>BBS&lt;/a&gt;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7"/>
              </a:rPr>
              <a:t>http://xinhai.100steps.net/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心理咨询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11"/>
              </a:rPr>
              <a:t>http://web.scut.edu.cn/service/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校园网服务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8"/>
              </a:rPr>
              <a:t>http://www.scut.edu.cn/security/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校园安全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49"/>
              </a:rPr>
              <a:t>http://www.scut.edu.cn/houqin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后勤服务</a:t>
            </a:r>
            <a:r>
              <a:rPr lang="en-US" altLang="zh-CN" sz="900" dirty="0">
                <a:solidFill>
                  <a:schemeClr val="bg1"/>
                </a:solidFill>
              </a:rPr>
              <a:t>&lt;/a&gt; &lt;/div&gt; &lt;div id="dropmenu6" class="</a:t>
            </a:r>
            <a:r>
              <a:rPr lang="en-US" altLang="zh-CN" sz="900" dirty="0" err="1">
                <a:solidFill>
                  <a:schemeClr val="bg1"/>
                </a:solidFill>
              </a:rPr>
              <a:t>dropmenudiv</a:t>
            </a:r>
            <a:r>
              <a:rPr lang="en-US" altLang="zh-CN" sz="900" dirty="0">
                <a:solidFill>
                  <a:schemeClr val="bg1"/>
                </a:solidFill>
              </a:rPr>
              <a:t>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0"/>
              </a:rPr>
              <a:t>http://www2.scut.edu.cn/io/_t74/main.htm</a:t>
            </a:r>
            <a:r>
              <a:rPr lang="en-US" altLang="zh-CN" sz="900" dirty="0">
                <a:solidFill>
                  <a:schemeClr val="bg1"/>
                </a:solidFill>
              </a:rPr>
              <a:t>" target="_blank" &gt;</a:t>
            </a:r>
            <a:r>
              <a:rPr lang="zh-CN" altLang="en-US" sz="900" dirty="0">
                <a:solidFill>
                  <a:schemeClr val="bg1"/>
                </a:solidFill>
              </a:rPr>
              <a:t>出访事务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1"/>
              </a:rPr>
              <a:t>http://www2.scut.edu.cn/io/_t93/main.htm</a:t>
            </a:r>
            <a:r>
              <a:rPr lang="en-US" altLang="zh-CN" sz="900" dirty="0">
                <a:solidFill>
                  <a:schemeClr val="bg1"/>
                </a:solidFill>
              </a:rPr>
              <a:t>" &gt;</a:t>
            </a:r>
            <a:r>
              <a:rPr lang="zh-CN" altLang="en-US" sz="900" dirty="0">
                <a:solidFill>
                  <a:schemeClr val="bg1"/>
                </a:solidFill>
              </a:rPr>
              <a:t>外专和引智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2"/>
              </a:rPr>
              <a:t>http://www2.scut.edu.cn/io/_t79/2027/list.htm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国际交流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3"/>
              </a:rPr>
              <a:t>http://www2.scut.edu.cn/io/_t63/main.htm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对港澳台交流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4"/>
              </a:rPr>
              <a:t>http://www2.scut.edu.cn/io/_t67/main.htm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海外学习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32"/>
              </a:rPr>
              <a:t>http://www.scut.edu.cn/sie/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留学华工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5"/>
              </a:rPr>
              <a:t>http://www2.scut.edu.cn/ogp/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中外合作办学机构和项目</a:t>
            </a:r>
            <a:r>
              <a:rPr lang="en-US" altLang="zh-CN" sz="900" dirty="0">
                <a:solidFill>
                  <a:schemeClr val="bg1"/>
                </a:solidFill>
              </a:rPr>
              <a:t>&lt;/a&gt; &lt;a target="_blank"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6"/>
              </a:rPr>
              <a:t>http://www2.scut.edu.cn/io/_t92/main.htm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国际联合研究中心</a:t>
            </a:r>
            <a:r>
              <a:rPr lang="en-US" altLang="zh-CN" sz="900" dirty="0">
                <a:solidFill>
                  <a:schemeClr val="bg1"/>
                </a:solidFill>
              </a:rPr>
              <a:t>&lt;/a&gt; &lt;/div&gt; &lt;script type="text/</a:t>
            </a:r>
            <a:r>
              <a:rPr lang="en-US" altLang="zh-CN" sz="900" dirty="0" err="1">
                <a:solidFill>
                  <a:schemeClr val="bg1"/>
                </a:solidFill>
              </a:rPr>
              <a:t>javascript</a:t>
            </a:r>
            <a:r>
              <a:rPr lang="en-US" altLang="zh-CN" sz="900" dirty="0">
                <a:solidFill>
                  <a:schemeClr val="bg1"/>
                </a:solidFill>
              </a:rPr>
              <a:t>"&gt; </a:t>
            </a:r>
            <a:r>
              <a:rPr lang="en-US" altLang="zh-CN" sz="900" dirty="0" err="1">
                <a:solidFill>
                  <a:schemeClr val="bg1"/>
                </a:solidFill>
              </a:rPr>
              <a:t>cssdropdown.startchrome</a:t>
            </a:r>
            <a:r>
              <a:rPr lang="en-US" altLang="zh-CN" sz="900" dirty="0">
                <a:solidFill>
                  <a:schemeClr val="bg1"/>
                </a:solidFill>
              </a:rPr>
              <a:t>("</a:t>
            </a:r>
            <a:r>
              <a:rPr lang="en-US" altLang="zh-CN" sz="900" dirty="0" err="1">
                <a:solidFill>
                  <a:schemeClr val="bg1"/>
                </a:solidFill>
              </a:rPr>
              <a:t>chromemenu</a:t>
            </a:r>
            <a:r>
              <a:rPr lang="en-US" altLang="zh-CN" sz="900" dirty="0">
                <a:solidFill>
                  <a:schemeClr val="bg1"/>
                </a:solidFill>
              </a:rPr>
              <a:t>") &lt;/script&gt; 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bn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spry:region</a:t>
            </a:r>
            <a:r>
              <a:rPr lang="en-US" altLang="zh-CN" sz="900" dirty="0">
                <a:solidFill>
                  <a:schemeClr val="bg1"/>
                </a:solidFill>
              </a:rPr>
              <a:t>="ds0" </a:t>
            </a:r>
            <a:r>
              <a:rPr lang="en-US" altLang="zh-CN" sz="900" dirty="0" err="1">
                <a:solidFill>
                  <a:schemeClr val="bg1"/>
                </a:solidFill>
              </a:rPr>
              <a:t>spry:repeatchildren</a:t>
            </a:r>
            <a:r>
              <a:rPr lang="en-US" altLang="zh-CN" sz="900" dirty="0">
                <a:solidFill>
                  <a:schemeClr val="bg1"/>
                </a:solidFill>
              </a:rPr>
              <a:t>="ds0"&gt;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7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57"/>
              </a:rPr>
              <a:t>spotlights.htm</a:t>
            </a:r>
            <a:r>
              <a:rPr lang="en-US" altLang="zh-CN" sz="900" dirty="0">
                <a:solidFill>
                  <a:schemeClr val="bg1"/>
                </a:solidFill>
                <a:hlinkClick r:id="rId57"/>
              </a:rPr>
              <a:t>?={link}</a:t>
            </a:r>
            <a:r>
              <a:rPr lang="en-US" altLang="zh-CN" sz="900" dirty="0">
                <a:solidFill>
                  <a:schemeClr val="bg1"/>
                </a:solidFill>
              </a:rPr>
              <a:t>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58"/>
              </a:rPr>
              <a:t>{coverage}</a:t>
            </a:r>
            <a:r>
              <a:rPr lang="en-US" altLang="zh-CN" sz="900" dirty="0">
                <a:solidFill>
                  <a:schemeClr val="bg1"/>
                </a:solidFill>
              </a:rPr>
              <a:t>" title="{title}" alt="{title}" /&gt;&lt;/a&gt;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bnImg</a:t>
            </a:r>
            <a:r>
              <a:rPr lang="en-US" altLang="zh-CN" sz="900" dirty="0">
                <a:solidFill>
                  <a:schemeClr val="bg1"/>
                </a:solidFill>
              </a:rPr>
              <a:t>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 err="1">
                <a:solidFill>
                  <a:schemeClr val="bg1"/>
                </a:solidFill>
                <a:hlinkClick r:id="rId59"/>
              </a:rPr>
              <a:t>newimages/gs.gif</a:t>
            </a:r>
            <a:r>
              <a:rPr lang="en-US" altLang="zh-CN" sz="900" dirty="0">
                <a:solidFill>
                  <a:schemeClr val="bg1"/>
                </a:solidFill>
              </a:rPr>
              <a:t>" /&gt;&lt;/div&gt;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&lt;div class="content"&gt;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indexLeft</a:t>
            </a:r>
            <a:r>
              <a:rPr lang="en-US" altLang="zh-CN" sz="900" dirty="0">
                <a:solidFill>
                  <a:schemeClr val="bg1"/>
                </a:solidFill>
              </a:rPr>
              <a:t>"&gt; &lt;!--</a:t>
            </a:r>
            <a:r>
              <a:rPr lang="zh-CN" altLang="en-US" sz="900" dirty="0">
                <a:solidFill>
                  <a:schemeClr val="bg1"/>
                </a:solidFill>
              </a:rPr>
              <a:t>学校要闻 </a:t>
            </a:r>
            <a:r>
              <a:rPr lang="en-US" altLang="zh-CN" sz="900" dirty="0">
                <a:solidFill>
                  <a:schemeClr val="bg1"/>
                </a:solidFill>
              </a:rPr>
              <a:t>--&gt;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schoolNews</a:t>
            </a:r>
            <a:r>
              <a:rPr lang="en-US" altLang="zh-CN" sz="900" dirty="0">
                <a:solidFill>
                  <a:schemeClr val="bg1"/>
                </a:solidFill>
              </a:rPr>
              <a:t>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tt</a:t>
            </a:r>
            <a:r>
              <a:rPr lang="en-US" altLang="zh-CN" sz="900" dirty="0">
                <a:solidFill>
                  <a:schemeClr val="bg1"/>
                </a:solidFill>
              </a:rPr>
              <a:t>"&gt;&lt;b&gt;</a:t>
            </a:r>
            <a:r>
              <a:rPr lang="zh-CN" altLang="en-US" sz="900" dirty="0">
                <a:solidFill>
                  <a:schemeClr val="bg1"/>
                </a:solidFill>
              </a:rPr>
              <a:t>学校要闻</a:t>
            </a:r>
            <a:r>
              <a:rPr lang="en-US" altLang="zh-CN" sz="900" dirty="0">
                <a:solidFill>
                  <a:schemeClr val="bg1"/>
                </a:solidFill>
              </a:rPr>
              <a:t>&lt;/b&gt;&lt;span&gt;&lt;a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0"/>
              </a:rPr>
              <a:t>http://news.scut.edu.cn/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进入新闻网</a:t>
            </a:r>
            <a:r>
              <a:rPr lang="en-US" altLang="zh-CN" sz="900" dirty="0">
                <a:solidFill>
                  <a:schemeClr val="bg1"/>
                </a:solidFill>
              </a:rPr>
              <a:t>&amp;</a:t>
            </a:r>
            <a:r>
              <a:rPr lang="en-US" altLang="zh-CN" sz="900" dirty="0" err="1">
                <a:solidFill>
                  <a:schemeClr val="bg1"/>
                </a:solidFill>
              </a:rPr>
              <a:t>raquo</a:t>
            </a:r>
            <a:r>
              <a:rPr lang="en-US" altLang="zh-CN" sz="900" dirty="0">
                <a:solidFill>
                  <a:schemeClr val="bg1"/>
                </a:solidFill>
              </a:rPr>
              <a:t>;&lt;/a&gt;&lt;/span&gt;&lt;/div&gt;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infoBox</a:t>
            </a:r>
            <a:r>
              <a:rPr lang="en-US" altLang="zh-CN" sz="900" dirty="0">
                <a:solidFill>
                  <a:schemeClr val="bg1"/>
                </a:solidFill>
              </a:rPr>
              <a:t>"&gt; &lt;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1"/>
              </a:rPr>
              <a:t>http://news.scut.edu.cn/s/22/t/11/main.htm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frameborder</a:t>
            </a:r>
            <a:r>
              <a:rPr lang="en-US" altLang="zh-CN" sz="900" dirty="0">
                <a:solidFill>
                  <a:schemeClr val="bg1"/>
                </a:solidFill>
              </a:rPr>
              <a:t>="0" scrolling="no" width="308" height="186"&gt;&lt;/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&lt;!--</a:t>
            </a:r>
            <a:r>
              <a:rPr lang="zh-CN" altLang="en-US" sz="900" dirty="0">
                <a:solidFill>
                  <a:schemeClr val="bg1"/>
                </a:solidFill>
              </a:rPr>
              <a:t>学校要闻 </a:t>
            </a:r>
            <a:r>
              <a:rPr lang="en-US" altLang="zh-CN" sz="900" dirty="0">
                <a:solidFill>
                  <a:schemeClr val="bg1"/>
                </a:solidFill>
              </a:rPr>
              <a:t>end --&gt; &lt;!--</a:t>
            </a:r>
            <a:r>
              <a:rPr lang="zh-CN" altLang="en-US" sz="900" dirty="0">
                <a:solidFill>
                  <a:schemeClr val="bg1"/>
                </a:solidFill>
              </a:rPr>
              <a:t>重要通告 </a:t>
            </a:r>
            <a:r>
              <a:rPr lang="en-US" altLang="zh-CN" sz="900" dirty="0">
                <a:solidFill>
                  <a:schemeClr val="bg1"/>
                </a:solidFill>
              </a:rPr>
              <a:t>--&gt; &lt;div class="note"&gt;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tt</a:t>
            </a:r>
            <a:r>
              <a:rPr lang="en-US" altLang="zh-CN" sz="900" dirty="0">
                <a:solidFill>
                  <a:schemeClr val="bg1"/>
                </a:solidFill>
              </a:rPr>
              <a:t>"&gt;&lt;b&gt;</a:t>
            </a:r>
            <a:r>
              <a:rPr lang="zh-CN" altLang="en-US" sz="900" dirty="0">
                <a:solidFill>
                  <a:schemeClr val="bg1"/>
                </a:solidFill>
              </a:rPr>
              <a:t>教学科研通知</a:t>
            </a:r>
            <a:r>
              <a:rPr lang="en-US" altLang="zh-CN" sz="900" dirty="0">
                <a:solidFill>
                  <a:schemeClr val="bg1"/>
                </a:solidFill>
              </a:rPr>
              <a:t>&lt;/b&gt;&lt;span&gt;&lt;a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2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62"/>
              </a:rPr>
              <a:t>notice.htm</a:t>
            </a:r>
            <a:r>
              <a:rPr lang="en-US" altLang="zh-CN" sz="900" dirty="0">
                <a:solidFill>
                  <a:schemeClr val="bg1"/>
                </a:solidFill>
              </a:rPr>
              <a:t>" &gt;</a:t>
            </a:r>
            <a:r>
              <a:rPr lang="zh-CN" altLang="en-US" sz="900" dirty="0">
                <a:solidFill>
                  <a:schemeClr val="bg1"/>
                </a:solidFill>
              </a:rPr>
              <a:t>更多</a:t>
            </a:r>
            <a:r>
              <a:rPr lang="en-US" altLang="zh-CN" sz="900" dirty="0">
                <a:solidFill>
                  <a:schemeClr val="bg1"/>
                </a:solidFill>
              </a:rPr>
              <a:t>&lt;/a&gt;&lt;/span&gt;&lt;/div&gt;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infoBox</a:t>
            </a:r>
            <a:r>
              <a:rPr lang="en-US" altLang="zh-CN" sz="900" dirty="0">
                <a:solidFill>
                  <a:schemeClr val="bg1"/>
                </a:solidFill>
              </a:rPr>
              <a:t>"&gt; &lt;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3"/>
              </a:rPr>
              <a:t>http://www.scut.edu.cn/publishHtml/JiaoXueKeYan.html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frameborder</a:t>
            </a:r>
            <a:r>
              <a:rPr lang="en-US" altLang="zh-CN" sz="900" dirty="0">
                <a:solidFill>
                  <a:schemeClr val="bg1"/>
                </a:solidFill>
              </a:rPr>
              <a:t>="0" scrolling="no" width="308" height="190" id="</a:t>
            </a:r>
            <a:r>
              <a:rPr lang="en-US" altLang="zh-CN" sz="900" dirty="0" err="1">
                <a:solidFill>
                  <a:schemeClr val="bg1"/>
                </a:solidFill>
              </a:rPr>
              <a:t>mtbd</a:t>
            </a:r>
            <a:r>
              <a:rPr lang="en-US" altLang="zh-CN" sz="900" dirty="0">
                <a:solidFill>
                  <a:schemeClr val="bg1"/>
                </a:solidFill>
              </a:rPr>
              <a:t>" name="</a:t>
            </a:r>
            <a:r>
              <a:rPr lang="en-US" altLang="zh-CN" sz="900" dirty="0" err="1">
                <a:solidFill>
                  <a:schemeClr val="bg1"/>
                </a:solidFill>
              </a:rPr>
              <a:t>mtbd</a:t>
            </a:r>
            <a:r>
              <a:rPr lang="en-US" altLang="zh-CN" sz="900" dirty="0">
                <a:solidFill>
                  <a:schemeClr val="bg1"/>
                </a:solidFill>
              </a:rPr>
              <a:t>"&gt;&lt;/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&lt;!--</a:t>
            </a:r>
            <a:r>
              <a:rPr lang="zh-CN" altLang="en-US" sz="900" dirty="0">
                <a:solidFill>
                  <a:schemeClr val="bg1"/>
                </a:solidFill>
              </a:rPr>
              <a:t>重要通告 </a:t>
            </a:r>
            <a:r>
              <a:rPr lang="en-US" altLang="zh-CN" sz="900" dirty="0">
                <a:solidFill>
                  <a:schemeClr val="bg1"/>
                </a:solidFill>
              </a:rPr>
              <a:t>end --&gt; &lt;!--</a:t>
            </a:r>
            <a:r>
              <a:rPr lang="zh-CN" altLang="en-US" sz="900" dirty="0">
                <a:solidFill>
                  <a:schemeClr val="bg1"/>
                </a:solidFill>
              </a:rPr>
              <a:t>校园快讯 </a:t>
            </a:r>
            <a:r>
              <a:rPr lang="en-US" altLang="zh-CN" sz="900" dirty="0">
                <a:solidFill>
                  <a:schemeClr val="bg1"/>
                </a:solidFill>
              </a:rPr>
              <a:t>--&gt;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kxNews</a:t>
            </a:r>
            <a:r>
              <a:rPr lang="en-US" altLang="zh-CN" sz="900" dirty="0">
                <a:solidFill>
                  <a:schemeClr val="bg1"/>
                </a:solidFill>
              </a:rPr>
              <a:t>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tt</a:t>
            </a:r>
            <a:r>
              <a:rPr lang="en-US" altLang="zh-CN" sz="900" dirty="0">
                <a:solidFill>
                  <a:schemeClr val="bg1"/>
                </a:solidFill>
              </a:rPr>
              <a:t>"&gt;&lt;b&gt;</a:t>
            </a:r>
            <a:r>
              <a:rPr lang="zh-CN" altLang="en-US" sz="900" dirty="0">
                <a:solidFill>
                  <a:schemeClr val="bg1"/>
                </a:solidFill>
              </a:rPr>
              <a:t>校园快讯</a:t>
            </a:r>
            <a:r>
              <a:rPr lang="en-US" altLang="zh-CN" sz="900" dirty="0">
                <a:solidFill>
                  <a:schemeClr val="bg1"/>
                </a:solidFill>
              </a:rPr>
              <a:t>&lt;/b&gt;&lt;span&gt;&lt;a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4"/>
              </a:rPr>
              <a:t>http://news.scut.edu.cn/s/22/t/7/p/69/c/8/list.htm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更多</a:t>
            </a:r>
            <a:r>
              <a:rPr lang="en-US" altLang="zh-CN" sz="900" dirty="0">
                <a:solidFill>
                  <a:schemeClr val="bg1"/>
                </a:solidFill>
              </a:rPr>
              <a:t>&lt;/a&gt;&lt;/span&gt;&lt;/div&gt;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infoBox</a:t>
            </a:r>
            <a:r>
              <a:rPr lang="en-US" altLang="zh-CN" sz="900" dirty="0">
                <a:solidFill>
                  <a:schemeClr val="bg1"/>
                </a:solidFill>
              </a:rPr>
              <a:t>"&gt; &lt;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5"/>
              </a:rPr>
              <a:t>http://news.scut.edu.cn/s/22/t/12/main.htm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frameborder</a:t>
            </a:r>
            <a:r>
              <a:rPr lang="en-US" altLang="zh-CN" sz="900" dirty="0">
                <a:solidFill>
                  <a:schemeClr val="bg1"/>
                </a:solidFill>
              </a:rPr>
              <a:t>="0" scrolling="no" width="308" height="175" id="</a:t>
            </a:r>
            <a:r>
              <a:rPr lang="en-US" altLang="zh-CN" sz="900" dirty="0" err="1">
                <a:solidFill>
                  <a:schemeClr val="bg1"/>
                </a:solidFill>
              </a:rPr>
              <a:t>xykx</a:t>
            </a:r>
            <a:r>
              <a:rPr lang="en-US" altLang="zh-CN" sz="900" dirty="0">
                <a:solidFill>
                  <a:schemeClr val="bg1"/>
                </a:solidFill>
              </a:rPr>
              <a:t>" name="</a:t>
            </a:r>
            <a:r>
              <a:rPr lang="en-US" altLang="zh-CN" sz="900" dirty="0" err="1">
                <a:solidFill>
                  <a:schemeClr val="bg1"/>
                </a:solidFill>
              </a:rPr>
              <a:t>xykx</a:t>
            </a:r>
            <a:r>
              <a:rPr lang="en-US" altLang="zh-CN" sz="900" dirty="0">
                <a:solidFill>
                  <a:schemeClr val="bg1"/>
                </a:solidFill>
              </a:rPr>
              <a:t>"&gt;&lt;/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&lt;!--</a:t>
            </a:r>
            <a:r>
              <a:rPr lang="zh-CN" altLang="en-US" sz="900" dirty="0">
                <a:solidFill>
                  <a:schemeClr val="bg1"/>
                </a:solidFill>
              </a:rPr>
              <a:t>校园快讯 </a:t>
            </a:r>
            <a:r>
              <a:rPr lang="en-US" altLang="zh-CN" sz="900" dirty="0">
                <a:solidFill>
                  <a:schemeClr val="bg1"/>
                </a:solidFill>
              </a:rPr>
              <a:t>end --&gt; &lt;!--</a:t>
            </a:r>
            <a:r>
              <a:rPr lang="zh-CN" altLang="en-US" sz="900" dirty="0">
                <a:solidFill>
                  <a:schemeClr val="bg1"/>
                </a:solidFill>
              </a:rPr>
              <a:t>媒体报道 </a:t>
            </a:r>
            <a:r>
              <a:rPr lang="en-US" altLang="zh-CN" sz="900" dirty="0">
                <a:solidFill>
                  <a:schemeClr val="bg1"/>
                </a:solidFill>
              </a:rPr>
              <a:t>--&gt;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kxNews</a:t>
            </a:r>
            <a:r>
              <a:rPr lang="en-US" altLang="zh-CN" sz="900" dirty="0">
                <a:solidFill>
                  <a:schemeClr val="bg1"/>
                </a:solidFill>
              </a:rPr>
              <a:t>" style="</a:t>
            </a:r>
            <a:r>
              <a:rPr lang="en-US" altLang="zh-CN" sz="900" dirty="0" err="1">
                <a:solidFill>
                  <a:schemeClr val="bg1"/>
                </a:solidFill>
              </a:rPr>
              <a:t>float:right</a:t>
            </a:r>
            <a:r>
              <a:rPr lang="en-US" altLang="zh-CN" sz="900" dirty="0">
                <a:solidFill>
                  <a:schemeClr val="bg1"/>
                </a:solidFill>
              </a:rPr>
              <a:t>;"&gt;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tt</a:t>
            </a:r>
            <a:r>
              <a:rPr lang="en-US" altLang="zh-CN" sz="900" dirty="0">
                <a:solidFill>
                  <a:schemeClr val="bg1"/>
                </a:solidFill>
              </a:rPr>
              <a:t>"&gt;&lt;b&gt;</a:t>
            </a:r>
            <a:r>
              <a:rPr lang="zh-CN" altLang="en-US" sz="900" dirty="0">
                <a:solidFill>
                  <a:schemeClr val="bg1"/>
                </a:solidFill>
              </a:rPr>
              <a:t>媒体报道</a:t>
            </a:r>
            <a:r>
              <a:rPr lang="en-US" altLang="zh-CN" sz="900" dirty="0">
                <a:solidFill>
                  <a:schemeClr val="bg1"/>
                </a:solidFill>
              </a:rPr>
              <a:t>&lt;/b&gt;&lt;span&gt;&lt;a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6"/>
              </a:rPr>
              <a:t>http://news.scut.edu.cn/s/22/t/3/p/61/list.htm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更多</a:t>
            </a:r>
            <a:r>
              <a:rPr lang="en-US" altLang="zh-CN" sz="900" dirty="0">
                <a:solidFill>
                  <a:schemeClr val="bg1"/>
                </a:solidFill>
              </a:rPr>
              <a:t>&lt;/a&gt;&lt;/span&gt;&lt;/div&gt;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infoBox</a:t>
            </a:r>
            <a:r>
              <a:rPr lang="en-US" altLang="zh-CN" sz="900" dirty="0">
                <a:solidFill>
                  <a:schemeClr val="bg1"/>
                </a:solidFill>
              </a:rPr>
              <a:t>"&gt; &lt;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7"/>
              </a:rPr>
              <a:t>http://news.scut.edu.cn/s/22/t/13/main.htm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frameborder</a:t>
            </a:r>
            <a:r>
              <a:rPr lang="en-US" altLang="zh-CN" sz="900" dirty="0">
                <a:solidFill>
                  <a:schemeClr val="bg1"/>
                </a:solidFill>
              </a:rPr>
              <a:t>="0" scrolling="no" width="308" height="175" id="</a:t>
            </a:r>
            <a:r>
              <a:rPr lang="en-US" altLang="zh-CN" sz="900" dirty="0" err="1">
                <a:solidFill>
                  <a:schemeClr val="bg1"/>
                </a:solidFill>
              </a:rPr>
              <a:t>mtbd</a:t>
            </a:r>
            <a:r>
              <a:rPr lang="en-US" altLang="zh-CN" sz="900" dirty="0">
                <a:solidFill>
                  <a:schemeClr val="bg1"/>
                </a:solidFill>
              </a:rPr>
              <a:t>" name="</a:t>
            </a:r>
            <a:r>
              <a:rPr lang="en-US" altLang="zh-CN" sz="900" dirty="0" err="1">
                <a:solidFill>
                  <a:schemeClr val="bg1"/>
                </a:solidFill>
              </a:rPr>
              <a:t>mtbd</a:t>
            </a:r>
            <a:r>
              <a:rPr lang="en-US" altLang="zh-CN" sz="900" dirty="0">
                <a:solidFill>
                  <a:schemeClr val="bg1"/>
                </a:solidFill>
              </a:rPr>
              <a:t>"&gt;&lt;/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&lt;!--</a:t>
            </a:r>
            <a:r>
              <a:rPr lang="zh-CN" altLang="en-US" sz="900" dirty="0">
                <a:solidFill>
                  <a:schemeClr val="bg1"/>
                </a:solidFill>
              </a:rPr>
              <a:t>媒体报道 </a:t>
            </a:r>
            <a:r>
              <a:rPr lang="en-US" altLang="zh-CN" sz="900" dirty="0">
                <a:solidFill>
                  <a:schemeClr val="bg1"/>
                </a:solidFill>
              </a:rPr>
              <a:t>end --&gt; 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indexRight</a:t>
            </a:r>
            <a:r>
              <a:rPr lang="en-US" altLang="zh-CN" sz="900" dirty="0">
                <a:solidFill>
                  <a:schemeClr val="bg1"/>
                </a:solidFill>
              </a:rPr>
              <a:t>"&gt; &lt;!--</a:t>
            </a:r>
            <a:r>
              <a:rPr lang="zh-CN" altLang="en-US" sz="900" dirty="0">
                <a:solidFill>
                  <a:schemeClr val="bg1"/>
                </a:solidFill>
              </a:rPr>
              <a:t>热点关注 </a:t>
            </a:r>
            <a:r>
              <a:rPr lang="en-US" altLang="zh-CN" sz="900" dirty="0">
                <a:solidFill>
                  <a:schemeClr val="bg1"/>
                </a:solidFill>
              </a:rPr>
              <a:t>--&gt;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rightNews</a:t>
            </a:r>
            <a:r>
              <a:rPr lang="en-US" altLang="zh-CN" sz="900" dirty="0">
                <a:solidFill>
                  <a:schemeClr val="bg1"/>
                </a:solidFill>
              </a:rPr>
              <a:t>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tt</a:t>
            </a:r>
            <a:r>
              <a:rPr lang="en-US" altLang="zh-CN" sz="900" dirty="0">
                <a:solidFill>
                  <a:schemeClr val="bg1"/>
                </a:solidFill>
              </a:rPr>
              <a:t>"&gt;&lt;b&gt;</a:t>
            </a:r>
            <a:r>
              <a:rPr lang="zh-CN" altLang="en-US" sz="900" dirty="0">
                <a:solidFill>
                  <a:schemeClr val="bg1"/>
                </a:solidFill>
              </a:rPr>
              <a:t>热点关注</a:t>
            </a:r>
            <a:r>
              <a:rPr lang="en-US" altLang="zh-CN" sz="900" dirty="0">
                <a:solidFill>
                  <a:schemeClr val="bg1"/>
                </a:solidFill>
              </a:rPr>
              <a:t>&lt;/b&gt;&lt;span&gt;&lt;a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8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68"/>
              </a:rPr>
              <a:t>hotNews.htm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更多</a:t>
            </a:r>
            <a:r>
              <a:rPr lang="en-US" altLang="zh-CN" sz="900" dirty="0">
                <a:solidFill>
                  <a:schemeClr val="bg1"/>
                </a:solidFill>
              </a:rPr>
              <a:t>&lt;/a&gt;&lt;/span&gt;&lt;/div&gt;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infoBox</a:t>
            </a:r>
            <a:r>
              <a:rPr lang="en-US" altLang="zh-CN" sz="900" dirty="0">
                <a:solidFill>
                  <a:schemeClr val="bg1"/>
                </a:solidFill>
              </a:rPr>
              <a:t>"&gt; &lt;</a:t>
            </a:r>
            <a:r>
              <a:rPr lang="en-US" altLang="zh-CN" sz="900" dirty="0" err="1">
                <a:solidFill>
                  <a:schemeClr val="bg1"/>
                </a:solidFill>
              </a:rPr>
              <a:t>ul</a:t>
            </a:r>
            <a:r>
              <a:rPr lang="en-US" altLang="zh-CN" sz="900" dirty="0">
                <a:solidFill>
                  <a:schemeClr val="bg1"/>
                </a:solidFill>
              </a:rPr>
              <a:t> class="newsList1" </a:t>
            </a:r>
            <a:r>
              <a:rPr lang="en-US" altLang="zh-CN" sz="900" dirty="0" err="1">
                <a:solidFill>
                  <a:schemeClr val="bg1"/>
                </a:solidFill>
              </a:rPr>
              <a:t>spry:region</a:t>
            </a:r>
            <a:r>
              <a:rPr lang="en-US" altLang="zh-CN" sz="900" dirty="0">
                <a:solidFill>
                  <a:schemeClr val="bg1"/>
                </a:solidFill>
              </a:rPr>
              <a:t>="ds2" </a:t>
            </a:r>
            <a:r>
              <a:rPr lang="en-US" altLang="zh-CN" sz="900" dirty="0" err="1">
                <a:solidFill>
                  <a:schemeClr val="bg1"/>
                </a:solidFill>
              </a:rPr>
              <a:t>spry:repeatchildren</a:t>
            </a:r>
            <a:r>
              <a:rPr lang="en-US" altLang="zh-CN" sz="900" dirty="0">
                <a:solidFill>
                  <a:schemeClr val="bg1"/>
                </a:solidFill>
              </a:rPr>
              <a:t>="ds2"&gt; &lt;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69"/>
              </a:rPr>
              <a:t>{link}</a:t>
            </a:r>
            <a:r>
              <a:rPr lang="en-US" altLang="zh-CN" sz="900" dirty="0">
                <a:solidFill>
                  <a:schemeClr val="bg1"/>
                </a:solidFill>
              </a:rPr>
              <a:t>" target="_blank" title="{title}"&gt;{title} 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li</a:t>
            </a:r>
            <a:r>
              <a:rPr lang="en-US" altLang="zh-CN" sz="900" dirty="0">
                <a:solidFill>
                  <a:schemeClr val="bg1"/>
                </a:solidFill>
              </a:rPr>
              <a:t>&gt; &lt;/</a:t>
            </a:r>
            <a:r>
              <a:rPr lang="en-US" altLang="zh-CN" sz="900" dirty="0" err="1">
                <a:solidFill>
                  <a:schemeClr val="bg1"/>
                </a:solidFill>
              </a:rPr>
              <a:t>ul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rightNews</a:t>
            </a:r>
            <a:r>
              <a:rPr lang="en-US" altLang="zh-CN" sz="900" dirty="0">
                <a:solidFill>
                  <a:schemeClr val="bg1"/>
                </a:solidFill>
              </a:rPr>
              <a:t>"&gt;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tt</a:t>
            </a:r>
            <a:r>
              <a:rPr lang="en-US" altLang="zh-CN" sz="900" dirty="0">
                <a:solidFill>
                  <a:schemeClr val="bg1"/>
                </a:solidFill>
              </a:rPr>
              <a:t>"&gt;&lt;b&gt;</a:t>
            </a:r>
            <a:r>
              <a:rPr lang="zh-CN" altLang="en-US" sz="900" dirty="0">
                <a:solidFill>
                  <a:schemeClr val="bg1"/>
                </a:solidFill>
              </a:rPr>
              <a:t>学术预告</a:t>
            </a:r>
            <a:r>
              <a:rPr lang="en-US" altLang="zh-CN" sz="900" dirty="0">
                <a:solidFill>
                  <a:schemeClr val="bg1"/>
                </a:solidFill>
              </a:rPr>
              <a:t>&lt;/b&gt;&lt;span&gt;&lt;a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0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70"/>
              </a:rPr>
              <a:t>yg.htm</a:t>
            </a:r>
            <a:r>
              <a:rPr lang="en-US" altLang="zh-CN" sz="900" dirty="0">
                <a:solidFill>
                  <a:schemeClr val="bg1"/>
                </a:solidFill>
              </a:rPr>
              <a:t>"&gt;</a:t>
            </a:r>
            <a:r>
              <a:rPr lang="zh-CN" altLang="en-US" sz="900" dirty="0">
                <a:solidFill>
                  <a:schemeClr val="bg1"/>
                </a:solidFill>
              </a:rPr>
              <a:t>更多</a:t>
            </a:r>
            <a:r>
              <a:rPr lang="en-US" altLang="zh-CN" sz="900" dirty="0">
                <a:solidFill>
                  <a:schemeClr val="bg1"/>
                </a:solidFill>
              </a:rPr>
              <a:t>&lt;/a&gt;&lt;/span&gt;&lt;/div&gt;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infoBox</a:t>
            </a:r>
            <a:r>
              <a:rPr lang="en-US" altLang="zh-CN" sz="900" dirty="0">
                <a:solidFill>
                  <a:schemeClr val="bg1"/>
                </a:solidFill>
              </a:rPr>
              <a:t>" style="height:110px;"&gt; &lt;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1"/>
              </a:rPr>
              <a:t>http://www.scut.edu.cn/publishHtml/XueShu.html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frameborder</a:t>
            </a:r>
            <a:r>
              <a:rPr lang="en-US" altLang="zh-CN" sz="900" dirty="0">
                <a:solidFill>
                  <a:schemeClr val="bg1"/>
                </a:solidFill>
              </a:rPr>
              <a:t>="0" scrolling="no" width="295" height="105" id="</a:t>
            </a:r>
            <a:r>
              <a:rPr lang="en-US" altLang="zh-CN" sz="900" dirty="0" err="1">
                <a:solidFill>
                  <a:schemeClr val="bg1"/>
                </a:solidFill>
              </a:rPr>
              <a:t>gjzx</a:t>
            </a:r>
            <a:r>
              <a:rPr lang="en-US" altLang="zh-CN" sz="900" dirty="0">
                <a:solidFill>
                  <a:schemeClr val="bg1"/>
                </a:solidFill>
              </a:rPr>
              <a:t>" name="</a:t>
            </a:r>
            <a:r>
              <a:rPr lang="en-US" altLang="zh-CN" sz="900" dirty="0" err="1">
                <a:solidFill>
                  <a:schemeClr val="bg1"/>
                </a:solidFill>
              </a:rPr>
              <a:t>gjzx</a:t>
            </a:r>
            <a:r>
              <a:rPr lang="en-US" altLang="zh-CN" sz="900" dirty="0">
                <a:solidFill>
                  <a:schemeClr val="bg1"/>
                </a:solidFill>
              </a:rPr>
              <a:t>"&gt;&lt;/</a:t>
            </a:r>
            <a:r>
              <a:rPr lang="en-US" altLang="zh-CN" sz="900" dirty="0" err="1">
                <a:solidFill>
                  <a:schemeClr val="bg1"/>
                </a:solidFill>
              </a:rPr>
              <a:t>iframe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rightNews</a:t>
            </a:r>
            <a:r>
              <a:rPr lang="en-US" altLang="zh-CN" sz="900" dirty="0">
                <a:solidFill>
                  <a:schemeClr val="bg1"/>
                </a:solidFill>
              </a:rPr>
              <a:t>" style="height:210px;margin-top:3px;"&gt; 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2"/>
              </a:rPr>
              <a:t>newimages/linkimg_03.jpg</a:t>
            </a:r>
            <a:r>
              <a:rPr lang="en-US" altLang="zh-CN" sz="900" dirty="0">
                <a:solidFill>
                  <a:schemeClr val="bg1"/>
                </a:solidFill>
              </a:rPr>
              <a:t>" width="307" height="210" border="0" </a:t>
            </a:r>
            <a:r>
              <a:rPr lang="en-US" altLang="zh-CN" sz="900" dirty="0" err="1">
                <a:solidFill>
                  <a:schemeClr val="bg1"/>
                </a:solidFill>
              </a:rPr>
              <a:t>usemap</a:t>
            </a:r>
            <a:r>
              <a:rPr lang="en-US" altLang="zh-CN" sz="900" dirty="0">
                <a:solidFill>
                  <a:schemeClr val="bg1"/>
                </a:solidFill>
              </a:rPr>
              <a:t>="#Map" /&gt; &lt;map name="Map" id="Map"&gt; &lt;area shape="</a:t>
            </a:r>
            <a:r>
              <a:rPr lang="en-US" altLang="zh-CN" sz="900" dirty="0" err="1">
                <a:solidFill>
                  <a:schemeClr val="bg1"/>
                </a:solidFill>
              </a:rPr>
              <a:t>rect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coords</a:t>
            </a:r>
            <a:r>
              <a:rPr lang="en-US" altLang="zh-CN" sz="900" dirty="0">
                <a:solidFill>
                  <a:schemeClr val="bg1"/>
                </a:solidFill>
              </a:rPr>
              <a:t>="3,6,149,102"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3"/>
              </a:rPr>
              <a:t>http://news.scut.edu.cn/s/22/t/3/p/32/list.htm</a:t>
            </a:r>
            <a:r>
              <a:rPr lang="en-US" altLang="zh-CN" sz="900" dirty="0">
                <a:solidFill>
                  <a:schemeClr val="bg1"/>
                </a:solidFill>
              </a:rPr>
              <a:t>" target="_blank" /&gt; &lt;area shape="</a:t>
            </a:r>
            <a:r>
              <a:rPr lang="en-US" altLang="zh-CN" sz="900" dirty="0" err="1">
                <a:solidFill>
                  <a:schemeClr val="bg1"/>
                </a:solidFill>
              </a:rPr>
              <a:t>rect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coords</a:t>
            </a:r>
            <a:r>
              <a:rPr lang="en-US" altLang="zh-CN" sz="900" dirty="0">
                <a:solidFill>
                  <a:schemeClr val="bg1"/>
                </a:solidFill>
              </a:rPr>
              <a:t>="153,5,303,103"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4"/>
              </a:rPr>
              <a:t>http://news.scut.edu.cn/s/22/t/3/p/68/c/44/list.htm</a:t>
            </a:r>
            <a:r>
              <a:rPr lang="en-US" altLang="zh-CN" sz="900" dirty="0">
                <a:solidFill>
                  <a:schemeClr val="bg1"/>
                </a:solidFill>
              </a:rPr>
              <a:t>" /&gt; &lt;area shape="</a:t>
            </a:r>
            <a:r>
              <a:rPr lang="en-US" altLang="zh-CN" sz="900" dirty="0" err="1">
                <a:solidFill>
                  <a:schemeClr val="bg1"/>
                </a:solidFill>
              </a:rPr>
              <a:t>rect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coords</a:t>
            </a:r>
            <a:r>
              <a:rPr lang="en-US" altLang="zh-CN" sz="900" dirty="0">
                <a:solidFill>
                  <a:schemeClr val="bg1"/>
                </a:solidFill>
              </a:rPr>
              <a:t>="4,107,148,204"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5"/>
              </a:rPr>
              <a:t>http://news.scut.edu.cn/s/22/t/3/p/68/c/68/list.htm</a:t>
            </a:r>
            <a:r>
              <a:rPr lang="en-US" altLang="zh-CN" sz="900" dirty="0">
                <a:solidFill>
                  <a:schemeClr val="bg1"/>
                </a:solidFill>
              </a:rPr>
              <a:t>" target="_blank" /&gt; &lt;area shape="</a:t>
            </a:r>
            <a:r>
              <a:rPr lang="en-US" altLang="zh-CN" sz="900" dirty="0" err="1">
                <a:solidFill>
                  <a:schemeClr val="bg1"/>
                </a:solidFill>
              </a:rPr>
              <a:t>rect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coords</a:t>
            </a:r>
            <a:r>
              <a:rPr lang="en-US" altLang="zh-CN" sz="900" dirty="0">
                <a:solidFill>
                  <a:schemeClr val="bg1"/>
                </a:solidFill>
              </a:rPr>
              <a:t>="152,107,306,205"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6"/>
              </a:rPr>
              <a:t>http://votetest.100steps.net/Vote/spiritualvote</a:t>
            </a:r>
            <a:r>
              <a:rPr lang="en-US" altLang="zh-CN" sz="900" dirty="0">
                <a:solidFill>
                  <a:schemeClr val="bg1"/>
                </a:solidFill>
              </a:rPr>
              <a:t>" target="_blank" /&gt; &lt;/map&gt;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&lt;div class="</a:t>
            </a:r>
            <a:r>
              <a:rPr lang="en-US" altLang="zh-CN" sz="900" dirty="0" err="1">
                <a:solidFill>
                  <a:schemeClr val="bg1"/>
                </a:solidFill>
              </a:rPr>
              <a:t>iconLine</a:t>
            </a:r>
            <a:r>
              <a:rPr lang="en-US" altLang="zh-CN" sz="900" dirty="0">
                <a:solidFill>
                  <a:schemeClr val="bg1"/>
                </a:solidFill>
              </a:rPr>
              <a:t>"&gt;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7"/>
              </a:rPr>
              <a:t>http://www2.scut.edu.cn/xxgk/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8"/>
              </a:rPr>
              <a:t>newimages/a1.jpg</a:t>
            </a:r>
            <a:r>
              <a:rPr lang="en-US" altLang="zh-CN" sz="900" dirty="0">
                <a:solidFill>
                  <a:schemeClr val="bg1"/>
                </a:solidFill>
              </a:rPr>
              <a:t>" width="114" height="44" </a:t>
            </a:r>
            <a:r>
              <a:rPr lang="en-US" altLang="zh-CN" sz="900" dirty="0" err="1">
                <a:solidFill>
                  <a:schemeClr val="bg1"/>
                </a:solidFill>
              </a:rPr>
              <a:t>hspace</a:t>
            </a:r>
            <a:r>
              <a:rPr lang="en-US" altLang="zh-CN" sz="900" dirty="0">
                <a:solidFill>
                  <a:schemeClr val="bg1"/>
                </a:solidFill>
              </a:rPr>
              <a:t>="0" /&gt;&lt;/a&gt;&lt;a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79"/>
              </a:rPr>
              <a:t>webpage/</a:t>
            </a:r>
            <a:r>
              <a:rPr lang="en-US" altLang="zh-CN" sz="900" dirty="0" err="1">
                <a:solidFill>
                  <a:schemeClr val="bg1"/>
                </a:solidFill>
                <a:hlinkClick r:id="rId79"/>
              </a:rPr>
              <a:t>service.htm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0"/>
              </a:rPr>
              <a:t>newimages/a2.jpg</a:t>
            </a:r>
            <a:r>
              <a:rPr lang="en-US" altLang="zh-CN" sz="900" dirty="0">
                <a:solidFill>
                  <a:schemeClr val="bg1"/>
                </a:solidFill>
              </a:rPr>
              <a:t>" width="138" height="44" </a:t>
            </a:r>
            <a:r>
              <a:rPr lang="en-US" altLang="zh-CN" sz="900" dirty="0" err="1">
                <a:solidFill>
                  <a:schemeClr val="bg1"/>
                </a:solidFill>
              </a:rPr>
              <a:t>hspace</a:t>
            </a:r>
            <a:r>
              <a:rPr lang="en-US" altLang="zh-CN" sz="900" dirty="0">
                <a:solidFill>
                  <a:schemeClr val="bg1"/>
                </a:solidFill>
              </a:rPr>
              <a:t>="0" /&gt;&lt;/a&gt;&lt;a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1"/>
              </a:rPr>
              <a:t>http://www.scut.edu.cn/qingfengyuan/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2"/>
              </a:rPr>
              <a:t>newimages/a3.jpg</a:t>
            </a:r>
            <a:r>
              <a:rPr lang="en-US" altLang="zh-CN" sz="900" dirty="0">
                <a:solidFill>
                  <a:schemeClr val="bg1"/>
                </a:solidFill>
              </a:rPr>
              <a:t>" width="132" height="44" </a:t>
            </a:r>
            <a:r>
              <a:rPr lang="en-US" altLang="zh-CN" sz="900" dirty="0" err="1">
                <a:solidFill>
                  <a:schemeClr val="bg1"/>
                </a:solidFill>
              </a:rPr>
              <a:t>hspace</a:t>
            </a:r>
            <a:r>
              <a:rPr lang="en-US" altLang="zh-CN" sz="900" dirty="0">
                <a:solidFill>
                  <a:schemeClr val="bg1"/>
                </a:solidFill>
              </a:rPr>
              <a:t>="0" /&gt;&lt;/a&gt;&lt;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3"/>
              </a:rPr>
              <a:t>newimages/a4.jpg</a:t>
            </a:r>
            <a:r>
              <a:rPr lang="en-US" altLang="zh-CN" sz="900" dirty="0">
                <a:solidFill>
                  <a:schemeClr val="bg1"/>
                </a:solidFill>
              </a:rPr>
              <a:t>" width="132" height="44" </a:t>
            </a:r>
            <a:r>
              <a:rPr lang="en-US" altLang="zh-CN" sz="900" dirty="0" err="1">
                <a:solidFill>
                  <a:schemeClr val="bg1"/>
                </a:solidFill>
              </a:rPr>
              <a:t>hspace</a:t>
            </a:r>
            <a:r>
              <a:rPr lang="en-US" altLang="zh-CN" sz="900" dirty="0">
                <a:solidFill>
                  <a:schemeClr val="bg1"/>
                </a:solidFill>
              </a:rPr>
              <a:t>="0" border="0" </a:t>
            </a:r>
            <a:r>
              <a:rPr lang="en-US" altLang="zh-CN" sz="900" dirty="0" err="1">
                <a:solidFill>
                  <a:schemeClr val="bg1"/>
                </a:solidFill>
              </a:rPr>
              <a:t>usemap</a:t>
            </a:r>
            <a:r>
              <a:rPr lang="en-US" altLang="zh-CN" sz="900" dirty="0">
                <a:solidFill>
                  <a:schemeClr val="bg1"/>
                </a:solidFill>
              </a:rPr>
              <a:t>="#Map2" /&gt; &lt;map name="Map2" id="Map2"&gt; &lt;area shape="</a:t>
            </a:r>
            <a:r>
              <a:rPr lang="en-US" altLang="zh-CN" sz="900" dirty="0" err="1">
                <a:solidFill>
                  <a:schemeClr val="bg1"/>
                </a:solidFill>
              </a:rPr>
              <a:t>rect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coords</a:t>
            </a:r>
            <a:r>
              <a:rPr lang="en-US" altLang="zh-CN" sz="900" dirty="0">
                <a:solidFill>
                  <a:schemeClr val="bg1"/>
                </a:solidFill>
              </a:rPr>
              <a:t>="39,5,80,27"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4"/>
              </a:rPr>
              <a:t>http://www.alumni-scut.org/</a:t>
            </a:r>
            <a:r>
              <a:rPr lang="en-US" altLang="zh-CN" sz="900" dirty="0">
                <a:solidFill>
                  <a:schemeClr val="bg1"/>
                </a:solidFill>
              </a:rPr>
              <a:t>" target="_blank" /&gt; &lt;area shape="</a:t>
            </a:r>
            <a:r>
              <a:rPr lang="en-US" altLang="zh-CN" sz="900" dirty="0" err="1">
                <a:solidFill>
                  <a:schemeClr val="bg1"/>
                </a:solidFill>
              </a:rPr>
              <a:t>rect</a:t>
            </a:r>
            <a:r>
              <a:rPr lang="en-US" altLang="zh-CN" sz="900" dirty="0">
                <a:solidFill>
                  <a:schemeClr val="bg1"/>
                </a:solidFill>
              </a:rPr>
              <a:t>" </a:t>
            </a:r>
            <a:r>
              <a:rPr lang="en-US" altLang="zh-CN" sz="900" dirty="0" err="1">
                <a:solidFill>
                  <a:schemeClr val="bg1"/>
                </a:solidFill>
              </a:rPr>
              <a:t>coords</a:t>
            </a:r>
            <a:r>
              <a:rPr lang="en-US" altLang="zh-CN" sz="900" dirty="0">
                <a:solidFill>
                  <a:schemeClr val="bg1"/>
                </a:solidFill>
              </a:rPr>
              <a:t>="84,5,131,27"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5"/>
              </a:rPr>
              <a:t>http://www.scutef.org/</a:t>
            </a:r>
            <a:r>
              <a:rPr lang="en-US" altLang="zh-CN" sz="900" dirty="0">
                <a:solidFill>
                  <a:schemeClr val="bg1"/>
                </a:solidFill>
              </a:rPr>
              <a:t>" target="_blank" /&gt; &lt;/map&gt;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6"/>
              </a:rPr>
              <a:t>http://xb.scut.edu.cn/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7"/>
              </a:rPr>
              <a:t>newimages/a5.jpg</a:t>
            </a:r>
            <a:r>
              <a:rPr lang="en-US" altLang="zh-CN" sz="900" dirty="0">
                <a:solidFill>
                  <a:schemeClr val="bg1"/>
                </a:solidFill>
              </a:rPr>
              <a:t>" width="139" height="44" </a:t>
            </a:r>
            <a:r>
              <a:rPr lang="en-US" altLang="zh-CN" sz="900" dirty="0" err="1">
                <a:solidFill>
                  <a:schemeClr val="bg1"/>
                </a:solidFill>
              </a:rPr>
              <a:t>hspace</a:t>
            </a:r>
            <a:r>
              <a:rPr lang="en-US" altLang="zh-CN" sz="900" dirty="0">
                <a:solidFill>
                  <a:schemeClr val="bg1"/>
                </a:solidFill>
              </a:rPr>
              <a:t>="0" /&gt;&lt;/a&gt;&lt;a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8"/>
              </a:rPr>
              <a:t>http://202.38.194.47/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89"/>
              </a:rPr>
              <a:t>newimages/a6.jpg</a:t>
            </a:r>
            <a:r>
              <a:rPr lang="en-US" altLang="zh-CN" sz="900" dirty="0">
                <a:solidFill>
                  <a:schemeClr val="bg1"/>
                </a:solidFill>
              </a:rPr>
              <a:t>" width="132" height="44" </a:t>
            </a:r>
            <a:r>
              <a:rPr lang="en-US" altLang="zh-CN" sz="900" dirty="0" err="1">
                <a:solidFill>
                  <a:schemeClr val="bg1"/>
                </a:solidFill>
              </a:rPr>
              <a:t>hspace</a:t>
            </a:r>
            <a:r>
              <a:rPr lang="en-US" altLang="zh-CN" sz="900" dirty="0">
                <a:solidFill>
                  <a:schemeClr val="bg1"/>
                </a:solidFill>
              </a:rPr>
              <a:t>="0" /&gt;&lt;/a&gt; 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0"/>
              </a:rPr>
              <a:t>http://www.gcu.edu.cn/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target="_blank"&gt;&lt;</a:t>
            </a:r>
            <a:r>
              <a:rPr lang="en-US" altLang="zh-CN" sz="900" dirty="0" err="1">
                <a:solidFill>
                  <a:schemeClr val="bg1"/>
                </a:solidFill>
              </a:rPr>
              <a:t>img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src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1"/>
              </a:rPr>
              <a:t>newimages/a7.jpg</a:t>
            </a:r>
            <a:r>
              <a:rPr lang="en-US" altLang="zh-CN" sz="900" dirty="0">
                <a:solidFill>
                  <a:schemeClr val="bg1"/>
                </a:solidFill>
              </a:rPr>
              <a:t>" width="153" height="44" /&gt;&lt;/a&gt;&lt;/div&gt; &lt;div class="footer"&gt; &lt;div style="float:left;width:850px;"&gt;&lt;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&gt;2012 &amp;copy; </a:t>
            </a:r>
            <a:r>
              <a:rPr lang="zh-CN" altLang="en-US" sz="900" dirty="0">
                <a:solidFill>
                  <a:schemeClr val="bg1"/>
                </a:solidFill>
              </a:rPr>
              <a:t>华南理工大学 版权所有 </a:t>
            </a:r>
            <a:r>
              <a:rPr lang="en-US" altLang="zh-CN" sz="900" dirty="0">
                <a:solidFill>
                  <a:schemeClr val="bg1"/>
                </a:solidFill>
              </a:rPr>
              <a:t>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2"/>
              </a:rPr>
              <a:t>http://www.miibeian.gov.cn/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</a:t>
            </a:r>
            <a:r>
              <a:rPr lang="zh-CN" altLang="en-US" sz="900" dirty="0">
                <a:solidFill>
                  <a:schemeClr val="bg1"/>
                </a:solidFill>
              </a:rPr>
              <a:t>粤</a:t>
            </a:r>
            <a:r>
              <a:rPr lang="en-US" altLang="zh-CN" sz="900" dirty="0">
                <a:solidFill>
                  <a:schemeClr val="bg1"/>
                </a:solidFill>
              </a:rPr>
              <a:t>ICP</a:t>
            </a:r>
            <a:r>
              <a:rPr lang="zh-CN" altLang="en-US" sz="900" dirty="0">
                <a:solidFill>
                  <a:schemeClr val="bg1"/>
                </a:solidFill>
              </a:rPr>
              <a:t>备</a:t>
            </a:r>
            <a:r>
              <a:rPr lang="en-US" altLang="zh-CN" sz="900" dirty="0">
                <a:solidFill>
                  <a:schemeClr val="bg1"/>
                </a:solidFill>
              </a:rPr>
              <a:t>05084312</a:t>
            </a:r>
            <a:r>
              <a:rPr lang="zh-CN" altLang="en-US" sz="900" dirty="0">
                <a:solidFill>
                  <a:schemeClr val="bg1"/>
                </a:solidFill>
              </a:rPr>
              <a:t>号</a:t>
            </a:r>
            <a:r>
              <a:rPr lang="en-US" altLang="zh-CN" sz="900" dirty="0">
                <a:solidFill>
                  <a:schemeClr val="bg1"/>
                </a:solidFill>
              </a:rPr>
              <a:t>-1&lt;/a&gt; </a:t>
            </a:r>
            <a:r>
              <a:rPr lang="zh-CN" altLang="en-US" sz="900" dirty="0">
                <a:solidFill>
                  <a:schemeClr val="bg1"/>
                </a:solidFill>
              </a:rPr>
              <a:t>地址：广州市天河区五山路</a:t>
            </a:r>
            <a:r>
              <a:rPr lang="en-US" altLang="zh-CN" sz="900" dirty="0">
                <a:solidFill>
                  <a:schemeClr val="bg1"/>
                </a:solidFill>
              </a:rPr>
              <a:t>381</a:t>
            </a:r>
            <a:r>
              <a:rPr lang="zh-CN" altLang="en-US" sz="900" dirty="0">
                <a:solidFill>
                  <a:schemeClr val="bg1"/>
                </a:solidFill>
              </a:rPr>
              <a:t>号</a:t>
            </a:r>
            <a:r>
              <a:rPr lang="en-US" altLang="zh-CN" sz="900" dirty="0">
                <a:solidFill>
                  <a:schemeClr val="bg1"/>
                </a:solidFill>
              </a:rPr>
              <a:t>/</a:t>
            </a:r>
            <a:r>
              <a:rPr lang="zh-CN" altLang="en-US" sz="900" dirty="0">
                <a:solidFill>
                  <a:schemeClr val="bg1"/>
                </a:solidFill>
              </a:rPr>
              <a:t>广州市番禺区广州大学城邮政编码：</a:t>
            </a:r>
            <a:r>
              <a:rPr lang="en-US" altLang="zh-CN" sz="900" dirty="0">
                <a:solidFill>
                  <a:schemeClr val="bg1"/>
                </a:solidFill>
              </a:rPr>
              <a:t>510641/510006&lt;/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&gt;&lt;</a:t>
            </a:r>
            <a:r>
              <a:rPr lang="en-US" altLang="zh-CN" sz="900" dirty="0" err="1">
                <a:solidFill>
                  <a:schemeClr val="bg1"/>
                </a:solidFill>
              </a:rPr>
              <a:t>br</a:t>
            </a:r>
            <a:r>
              <a:rPr lang="en-US" altLang="zh-CN" sz="900" dirty="0">
                <a:solidFill>
                  <a:schemeClr val="bg1"/>
                </a:solidFill>
              </a:rPr>
              <a:t> /&gt; &lt;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</a:t>
            </a:r>
            <a:r>
              <a:rPr lang="zh-CN" altLang="en-US" sz="900" dirty="0">
                <a:solidFill>
                  <a:schemeClr val="bg1"/>
                </a:solidFill>
              </a:rPr>
              <a:t>查号台：</a:t>
            </a:r>
            <a:r>
              <a:rPr lang="en-US" altLang="zh-CN" sz="900" dirty="0">
                <a:solidFill>
                  <a:schemeClr val="bg1"/>
                </a:solidFill>
              </a:rPr>
              <a:t>87110228-3&lt;a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3"/>
              </a:rPr>
              <a:t>http://web.scut.edu.cn/s/39/t/13/p/1/c/562/list.htm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 </a:t>
            </a:r>
            <a:r>
              <a:rPr lang="zh-CN" altLang="en-US" sz="900" dirty="0">
                <a:solidFill>
                  <a:schemeClr val="bg1"/>
                </a:solidFill>
              </a:rPr>
              <a:t>网上查号</a:t>
            </a:r>
            <a:r>
              <a:rPr lang="en-US" altLang="zh-CN" sz="900" dirty="0">
                <a:solidFill>
                  <a:schemeClr val="bg1"/>
                </a:solidFill>
              </a:rPr>
              <a:t>&lt;/a&gt;</a:t>
            </a:r>
            <a:r>
              <a:rPr lang="zh-CN" altLang="en-US" sz="900" dirty="0">
                <a:solidFill>
                  <a:schemeClr val="bg1"/>
                </a:solidFill>
              </a:rPr>
              <a:t>招生咨询：</a:t>
            </a:r>
            <a:r>
              <a:rPr lang="en-US" altLang="zh-CN" sz="900" dirty="0">
                <a:solidFill>
                  <a:schemeClr val="bg1"/>
                </a:solidFill>
              </a:rPr>
              <a:t>87110737</a:t>
            </a:r>
            <a:r>
              <a:rPr lang="zh-CN" altLang="en-US" sz="900" dirty="0">
                <a:solidFill>
                  <a:schemeClr val="bg1"/>
                </a:solidFill>
              </a:rPr>
              <a:t>网站设计、管理：党委宣传部网站制作：</a:t>
            </a:r>
            <a:r>
              <a:rPr lang="en-US" altLang="zh-CN" sz="900" dirty="0">
                <a:solidFill>
                  <a:schemeClr val="bg1"/>
                </a:solidFill>
              </a:rPr>
              <a:t>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4"/>
              </a:rPr>
              <a:t>http://web.scut.edu.cn/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</a:t>
            </a:r>
            <a:r>
              <a:rPr lang="zh-CN" altLang="en-US" sz="900" dirty="0">
                <a:solidFill>
                  <a:schemeClr val="bg1"/>
                </a:solidFill>
              </a:rPr>
              <a:t>信息网络工程研究中心 </a:t>
            </a:r>
            <a:r>
              <a:rPr lang="en-US" altLang="zh-CN" sz="900" dirty="0">
                <a:solidFill>
                  <a:schemeClr val="bg1"/>
                </a:solidFill>
              </a:rPr>
              <a:t>&lt;/a&gt;&lt;a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5"/>
              </a:rPr>
              <a:t>http://mapp.scut.edu.cn/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</a:t>
            </a:r>
            <a:r>
              <a:rPr lang="zh-CN" altLang="en-US" sz="900" dirty="0">
                <a:solidFill>
                  <a:schemeClr val="bg1"/>
                </a:solidFill>
              </a:rPr>
              <a:t>移动站</a:t>
            </a:r>
            <a:r>
              <a:rPr lang="en-US" altLang="zh-CN" sz="900" dirty="0">
                <a:solidFill>
                  <a:schemeClr val="bg1"/>
                </a:solidFill>
              </a:rPr>
              <a:t>&lt;/a&gt;&lt;/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&gt;&lt;a </a:t>
            </a:r>
            <a:r>
              <a:rPr lang="en-US" altLang="zh-CN" sz="900" dirty="0" err="1">
                <a:solidFill>
                  <a:schemeClr val="bg1"/>
                </a:solidFill>
              </a:rPr>
              <a:t>href</a:t>
            </a:r>
            <a:r>
              <a:rPr lang="en-US" altLang="zh-CN" sz="900" dirty="0">
                <a:solidFill>
                  <a:schemeClr val="bg1"/>
                </a:solidFill>
              </a:rPr>
              <a:t>="</a:t>
            </a:r>
            <a:r>
              <a:rPr lang="en-US" altLang="zh-CN" sz="900" dirty="0">
                <a:solidFill>
                  <a:schemeClr val="bg1"/>
                </a:solidFill>
                <a:hlinkClick r:id="rId96"/>
              </a:rPr>
              <a:t>http://www.scut.edu.cn/vpn/</a:t>
            </a:r>
            <a:r>
              <a:rPr lang="en-US" altLang="zh-CN" sz="900" dirty="0">
                <a:solidFill>
                  <a:schemeClr val="bg1"/>
                </a:solidFill>
              </a:rPr>
              <a:t>" target="_blank"&gt;VPN&lt;/a&gt;&lt;/div&gt; &lt;/</a:t>
            </a:r>
            <a:r>
              <a:rPr lang="en-US" altLang="zh-CN" sz="900" dirty="0" err="1">
                <a:solidFill>
                  <a:schemeClr val="bg1"/>
                </a:solidFill>
              </a:rPr>
              <a:t>i</a:t>
            </a:r>
            <a:r>
              <a:rPr lang="en-US" altLang="zh-CN" sz="900" dirty="0">
                <a:solidFill>
                  <a:schemeClr val="bg1"/>
                </a:solidFill>
              </a:rPr>
              <a:t>&gt; &lt;/div&gt; &lt;</a:t>
            </a:r>
            <a:r>
              <a:rPr lang="en-US" altLang="zh-CN" sz="900" dirty="0" err="1">
                <a:solidFill>
                  <a:schemeClr val="bg1"/>
                </a:solidFill>
              </a:rPr>
              <a:t>/div</a:t>
            </a:r>
            <a:r>
              <a:rPr lang="en-US" altLang="zh-CN" sz="900" dirty="0">
                <a:solidFill>
                  <a:schemeClr val="bg1"/>
                </a:solidFill>
              </a:rPr>
              <a:t>&gt; &lt;/body&gt; &lt;/html&gt; 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Q截图201610290115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7396"/>
            <a:ext cx="12192000" cy="60070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8639" y="496389"/>
            <a:ext cx="5290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dobe 楷体 Std R" pitchFamily="18" charset="-122"/>
                <a:ea typeface="Adobe 楷体 Std R" pitchFamily="18" charset="-122"/>
              </a:rPr>
              <a:t>HTML </a:t>
            </a:r>
            <a:r>
              <a:rPr lang="zh-CN" altLang="en-US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dobe 楷体 Std R" pitchFamily="18" charset="-122"/>
                <a:ea typeface="Adobe 楷体 Std R" pitchFamily="18" charset="-122"/>
              </a:rPr>
              <a:t>标签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086" y="2241299"/>
            <a:ext cx="8507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·HTML </a:t>
            </a:r>
            <a:r>
              <a:rPr lang="zh-CN" altLang="en-US" sz="4000" b="1" dirty="0">
                <a:solidFill>
                  <a:schemeClr val="bg1"/>
                </a:solidFill>
              </a:rPr>
              <a:t>标签是由尖括号包围的关键词</a:t>
            </a:r>
          </a:p>
        </p:txBody>
      </p:sp>
      <p:pic>
        <p:nvPicPr>
          <p:cNvPr id="6" name="图片 5" descr="c941c5bf7eec5cab9543caeb789a0bd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091" y="3172742"/>
            <a:ext cx="5781675" cy="2257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7288" y="3791824"/>
            <a:ext cx="10939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·HTML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标签通常是成对出现的，比如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&lt;b&gt;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和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&lt;/b&gt;</a:t>
            </a:r>
            <a:endParaRPr lang="zh-CN" alt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889" y="5246303"/>
            <a:ext cx="10753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·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标签对中的第一个标签是开始标签，第二个标签是结束标签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6ba9403f128955d525f2b8a21540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4279" y="552450"/>
            <a:ext cx="1681529" cy="1681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35570" y="800100"/>
            <a:ext cx="489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070C0"/>
                </a:solidFill>
              </a:rPr>
              <a:t>JAVASCRIPT</a:t>
            </a:r>
            <a:endParaRPr lang="zh-CN" altLang="en-US" sz="7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6836" y="2794456"/>
            <a:ext cx="106592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00B050"/>
                </a:solidFill>
                <a:latin typeface="DFKai-SB" pitchFamily="65" charset="-120"/>
                <a:ea typeface="DFKai-SB" pitchFamily="65" charset="-120"/>
              </a:rPr>
              <a:t>基于对象和事件驱动</a:t>
            </a:r>
            <a:endParaRPr lang="en-US" altLang="zh-CN" sz="8800" dirty="0">
              <a:solidFill>
                <a:srgbClr val="00B050"/>
              </a:solidFill>
              <a:latin typeface="DFKai-SB" pitchFamily="65" charset="-120"/>
              <a:ea typeface="DFKai-SB" pitchFamily="65" charset="-120"/>
            </a:endParaRPr>
          </a:p>
          <a:p>
            <a:r>
              <a:rPr lang="en-US" altLang="zh-CN" sz="8800" dirty="0">
                <a:solidFill>
                  <a:srgbClr val="00B050"/>
                </a:solidFill>
                <a:latin typeface="DFKai-SB" pitchFamily="65" charset="-120"/>
                <a:ea typeface="DFKai-SB" pitchFamily="65" charset="-120"/>
              </a:rPr>
              <a:t>  </a:t>
            </a:r>
            <a:r>
              <a:rPr lang="zh-CN" altLang="en-US" sz="8800" dirty="0">
                <a:solidFill>
                  <a:srgbClr val="00B050"/>
                </a:solidFill>
                <a:latin typeface="DFKai-SB" pitchFamily="65" charset="-120"/>
                <a:ea typeface="DFKai-SB" pitchFamily="65" charset="-120"/>
              </a:rPr>
              <a:t>的解释型脚本语言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rgbClr val="000000"/>
      </a:dk1>
      <a:lt1>
        <a:srgbClr val="FFFFFF"/>
      </a:lt1>
      <a:dk2>
        <a:srgbClr val="0C4E7E"/>
      </a:dk2>
      <a:lt2>
        <a:srgbClr val="E2DFCC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D10E0C"/>
      </a:hlink>
      <a:folHlink>
        <a:srgbClr val="BBB48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0C4E7E"/>
    </a:dk2>
    <a:lt2>
      <a:srgbClr val="E2DFCC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D10E0C"/>
    </a:hlink>
    <a:folHlink>
      <a:srgbClr val="BBB48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3886</Words>
  <Application>Microsoft Office PowerPoint</Application>
  <PresentationFormat>宽屏</PresentationFormat>
  <Paragraphs>213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Adobe 黑体 Std R</vt:lpstr>
      <vt:lpstr>Adobe 楷体 Std R</vt:lpstr>
      <vt:lpstr>DFKai-SB</vt:lpstr>
      <vt:lpstr>GulimChe</vt:lpstr>
      <vt:lpstr>Kozuka Mincho Pro B</vt:lpstr>
      <vt:lpstr>Kozuka Mincho Pro H</vt:lpstr>
      <vt:lpstr>Meiryo UI</vt:lpstr>
      <vt:lpstr>方正兰亭超细黑简体</vt:lpstr>
      <vt:lpstr>方正兰亭刊黑_GBK</vt:lpstr>
      <vt:lpstr>黑体</vt:lpstr>
      <vt:lpstr>华康俪金黑W8</vt:lpstr>
      <vt:lpstr>华文细黑</vt:lpstr>
      <vt:lpstr>宋体</vt:lpstr>
      <vt:lpstr>微软雅黑</vt:lpstr>
      <vt:lpstr>微软雅黑 Light</vt:lpstr>
      <vt:lpstr>叶根友毛笔行书2.0版</vt:lpstr>
      <vt:lpstr>幼圆</vt:lpstr>
      <vt:lpstr>Arial</vt:lpstr>
      <vt:lpstr>Bodoni MT</vt:lpstr>
      <vt:lpstr>Calibri</vt:lpstr>
      <vt:lpstr>Calibri Light</vt:lpstr>
      <vt:lpstr>第一PPT模板网-WWW.1PPT.COM</vt:lpstr>
      <vt:lpstr>网页制作那些事儿</vt:lpstr>
      <vt:lpstr>PowerPoint 演示文稿</vt:lpstr>
      <vt:lpstr>PowerPoint 演示文稿</vt:lpstr>
      <vt:lpstr>HTML 文档 = 网页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czj574033898@qq.com</cp:lastModifiedBy>
  <cp:revision>190</cp:revision>
  <dcterms:created xsi:type="dcterms:W3CDTF">2015-07-17T10:15:14Z</dcterms:created>
  <dcterms:modified xsi:type="dcterms:W3CDTF">2016-10-29T15:34:15Z</dcterms:modified>
</cp:coreProperties>
</file>